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7"/>
  </p:notesMasterIdLst>
  <p:sldIdLst>
    <p:sldId id="257" r:id="rId2"/>
    <p:sldId id="260" r:id="rId3"/>
    <p:sldId id="258" r:id="rId4"/>
    <p:sldId id="264" r:id="rId5"/>
    <p:sldId id="293" r:id="rId6"/>
    <p:sldId id="294" r:id="rId7"/>
    <p:sldId id="295" r:id="rId8"/>
    <p:sldId id="296" r:id="rId9"/>
    <p:sldId id="297" r:id="rId10"/>
    <p:sldId id="298" r:id="rId11"/>
    <p:sldId id="299" r:id="rId12"/>
    <p:sldId id="265" r:id="rId13"/>
    <p:sldId id="267" r:id="rId14"/>
    <p:sldId id="300" r:id="rId15"/>
    <p:sldId id="301" r:id="rId16"/>
    <p:sldId id="302" r:id="rId17"/>
    <p:sldId id="303" r:id="rId18"/>
    <p:sldId id="304" r:id="rId19"/>
    <p:sldId id="305" r:id="rId20"/>
    <p:sldId id="306" r:id="rId21"/>
    <p:sldId id="271" r:id="rId22"/>
    <p:sldId id="275" r:id="rId23"/>
    <p:sldId id="307" r:id="rId24"/>
    <p:sldId id="308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277" r:id="rId34"/>
    <p:sldId id="283" r:id="rId35"/>
    <p:sldId id="291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4A96"/>
    <a:srgbClr val="0070C0"/>
    <a:srgbClr val="F2F2F2"/>
    <a:srgbClr val="9CC5FD"/>
    <a:srgbClr val="3A6695"/>
    <a:srgbClr val="134263"/>
    <a:srgbClr val="1E2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 autoAdjust="0"/>
    <p:restoredTop sz="93963" autoAdjust="0"/>
  </p:normalViewPr>
  <p:slideViewPr>
    <p:cSldViewPr snapToGrid="0">
      <p:cViewPr varScale="1">
        <p:scale>
          <a:sx n="86" d="100"/>
          <a:sy n="86" d="100"/>
        </p:scale>
        <p:origin x="394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E4261-0CDD-45A3-84C2-311859DE5B03}" type="datetimeFigureOut">
              <a:rPr lang="zh-CN" altLang="en-US" smtClean="0"/>
              <a:pPr/>
              <a:t>2024/12/31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711DA-82CB-44C8-99EC-9CE596A896F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</a:p>
          <a:p>
            <a:r>
              <a:rPr lang="en-US" altLang="zh-CN" dirty="0"/>
              <a:t>https://liangliangtuwen.tmall.com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7E5076-4FF4-AEA5-C90A-1E104E017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20294D3-C41D-9EB6-7B32-08D3E63213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C5EE384-C340-1696-F5B3-07F3D60B7D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57E550-D2A1-F45F-8E64-3B11EE37E2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32627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41ABEE-E7C0-869B-AFB2-322E31535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1E1202A-1BFB-A907-E734-EF8A0C9213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CE68C9B-57BE-A3E6-1DF1-5618286F8C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1C3D643-8BE1-2B37-33BB-53F74050C4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64979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EC7B1-940B-C3CA-DCFE-61864613D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9737160-8AA6-693D-6C57-74AD872BB5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8244E22-4D1C-3B85-8C61-3F323C0260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1ED549-67EF-E73A-4BB3-B51A1FE23A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2735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EA741-6CA0-1492-8F57-58EDFFE0DC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58A46B6-A0F3-C5CB-ACFE-CAF713150C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FA409C2-D912-90B6-8D8D-BA331FE011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687BC16-9500-AB18-3BE6-76C67B9619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823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82AF6-9898-0178-4642-C45684A971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DD28ADF-44F1-1636-0765-F5EE6D87A7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ACA3217-729E-451B-2F67-53C0BB3A10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7CBF0E3-F110-83D9-CC9C-7C6B1CCE83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2885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2CD02-C3F6-F3E5-8326-7516F725A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A0D791D-1A94-63AD-757A-104BABD77C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D5A1150-2829-C119-ECEF-D46DB41438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E5FBD6-3C1F-9977-D295-FCE8F12BBA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4063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8D1F53-FA05-B3C7-004C-7AA7F8EBC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23E1B92-FAC8-DB08-3446-F7DEFD59CD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F0B1371-E4C7-6B5E-A513-022F3E7EF8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2ADE4A-D9D3-1B1D-9D63-EFA626FEF5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025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00380-9D5F-EDD2-8258-B1E904820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A9FADA1-7CB0-2783-73F5-3E6C0D8B38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BA9BF13-633A-2919-FBDA-8D630632EF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B280456-6D03-9F2C-48E8-09D4F5EC68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715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DD632-9E75-F10F-B7C0-9C5D1E4F2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9F5997C-3C29-5DD9-B7A8-ECDCF60751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60068BB-5930-5616-AEAA-82E3975BD7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D56C6D6-3974-4E52-F9A5-6FEDE7B1C2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7492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E7879-2432-314E-32DC-BC3E63FA9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7879B4B-D2EB-1B60-55B7-8776F1F697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E14834F-B8E3-1C65-D660-930DB966E9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A2D3C73-9360-1299-3B1A-40315CDF14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1488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7F9D15-4792-083A-409E-3F8399EBF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D40440A-F839-F510-DE39-19B370207F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1E6A71E-522C-5965-8D5A-A17A4AEC9E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EEF126-A238-569E-60A5-297C0CAD30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9883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B1B0D-8E90-6E48-9F39-D914DE278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10C9C22-6404-B75C-0586-00C8A929DC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847784-CF55-803C-6373-4D67D9A0CF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7DF7252-0B30-3DB3-0F68-753AF2FDF86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1573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13D58-AEBB-57A7-1B27-3A3CE30690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D3127E8-44E7-26CC-CD57-2F7621CE05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5236456-2FF8-350A-DFAA-2988B76352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9D099F-89FF-E8CE-D3FC-C503DEA3F2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68224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769F13-1838-2452-A97E-FB2DAD8FB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9A937EC-5161-DB43-C677-4EB33CE780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4896B35-5549-E59C-878F-6DA6F7DA1F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DA2E77F-2D15-8E0C-B6ED-9F6839D1F5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8481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AA575-C8CB-A013-3631-9FEF0C0FB9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F672FB0-1FF1-81AE-7447-3692C155E5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59BBDFD-25AD-386D-64DA-478280C093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9D27EDF-0EAE-BAF1-2DA8-DB787C6BBB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1A9A4-8D4D-41FE-A36F-16029F0DE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933545C-4103-191F-070D-D50383A099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9C599D4-E58A-E309-0401-C651BF9CC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DEB28C-CCB5-AB63-5FDC-6CBA203C0D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466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36AE3E-7653-C190-6532-E189434C9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B6386EF-4AC1-F69B-524A-0D2CD46D3C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F6DE2EA-945A-2174-34B9-6E0284BB99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489D0ED-5BBD-8D40-968C-4BD2BC3C1F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364585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1DE8E9-5C5A-A419-BC99-14EBF9D9D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3C62728-B004-A218-E4B0-D0AEF8F8C4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9D92B11-A2A4-206B-5C3C-43A3706CEC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43C10E-8344-C9D8-D15A-41E94D2D52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2697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2C4F2F-9F34-C5EF-91E0-B6CC1645B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240B6D5-B767-4ED3-C30A-599EF96DD8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C6AD968-EE74-59E0-7B41-9E02B33A89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B596C67-EBBB-2624-C7AC-D08FCB1454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5402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</a:p>
          <a:p>
            <a:r>
              <a:rPr lang="en-US" altLang="zh-CN" dirty="0"/>
              <a:t>https://liangliangtuwen.tmall.com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80E230-8C80-8FF0-1147-D32C9402A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CFAF080-D2C0-729A-CDCA-E1835C3F5C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3936713-2A77-70B1-A864-4B2DA6F641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1C5E5EC-13AC-9E6A-72C8-97D959650D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294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D6414F-79BB-5BF3-36F1-4C90A48EC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92BF3F6-6D6F-0C17-EEEF-81E8CE57AD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C85D160-1B68-DAD3-C476-391D08D14D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4E64764-8C54-B6A7-4B75-34436910F5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78083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42E4E0-61A3-9378-CB7E-2CF1E55CB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555C4FA-87E5-922C-D7C7-69825FD1CC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5762317-4FB4-5D6B-FF2A-30A0F6C0FA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330B061-2E46-7267-823E-35BD1B50E0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1374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4C70D-A420-488A-930C-096ABEDE8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F235672-98D0-C859-C40C-596EDF9FF3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CB1DE40-CE14-05E8-8BD6-36F2FF0C3F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104D00-74BF-CC90-BE82-6F10A5B1F2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4696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33692D-7AEC-C8F1-DD34-FC73CCB0AE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A9B718A-8F54-4EFF-E2C2-2FF0B6CFA0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00275FC-2F85-F349-5AA7-B19314AF6C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1474516-9BA7-BC8C-3DA3-7C1E20283A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57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B54F732-8A2D-4419-80E3-35337C0B0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2024/12/31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1CD77AE-955E-4961-88DB-B5575E17B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FDC5680-A613-4DAF-9F0F-731D074C1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0659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2024/12/31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1D528EF-EA28-4C20-998E-2BE13009E6A5}"/>
              </a:ext>
            </a:extLst>
          </p:cNvPr>
          <p:cNvSpPr/>
          <p:nvPr userDrawn="1"/>
        </p:nvSpPr>
        <p:spPr>
          <a:xfrm>
            <a:off x="4642449" y="1975449"/>
            <a:ext cx="2907102" cy="2907102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C537538-28AC-433E-BF5C-8E03C2FE0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577" y="136525"/>
            <a:ext cx="1967014" cy="4124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容无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2024/12/31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1D528EF-EA28-4C20-998E-2BE13009E6A5}"/>
              </a:ext>
            </a:extLst>
          </p:cNvPr>
          <p:cNvSpPr/>
          <p:nvPr userDrawn="1"/>
        </p:nvSpPr>
        <p:spPr>
          <a:xfrm>
            <a:off x="4642449" y="1975449"/>
            <a:ext cx="2907102" cy="2907102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6454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536CA-A6C4-4358-AF93-5CCBD70D248C}" type="datetimeFigureOut">
              <a:rPr lang="zh-CN" altLang="en-US" smtClean="0"/>
              <a:pPr/>
              <a:t>2024/12/31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5" r:id="rId2"/>
    <p:sldLayoutId id="214748365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.mp3"/><Relationship Id="rId7" Type="http://schemas.openxmlformats.org/officeDocument/2006/relationships/image" Target="../media/image3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.mp3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3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H_Other_8"/>
          <p:cNvPicPr/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5400000" flipH="1">
            <a:off x="6024000" y="-3032194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MH_Other_8"/>
          <p:cNvPicPr/>
          <p:nvPr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16200000" flipH="1" flipV="1">
            <a:off x="6024001" y="-127232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2204967"/>
            <a:ext cx="12192000" cy="286136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590799" y="2729511"/>
            <a:ext cx="74320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大作业</a:t>
            </a:r>
            <a:r>
              <a:rPr lang="en-US" altLang="zh-CN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无线投屏</a:t>
            </a:r>
          </a:p>
        </p:txBody>
      </p:sp>
      <p:sp>
        <p:nvSpPr>
          <p:cNvPr id="16" name="TextBox 10"/>
          <p:cNvSpPr txBox="1"/>
          <p:nvPr/>
        </p:nvSpPr>
        <p:spPr>
          <a:xfrm>
            <a:off x="2565806" y="3990096"/>
            <a:ext cx="7060388" cy="523196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高级操作系统</a:t>
            </a:r>
            <a:endParaRPr lang="en-US" altLang="zh-CN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82973" y="652725"/>
            <a:ext cx="4226054" cy="886197"/>
          </a:xfrm>
          <a:prstGeom prst="rect">
            <a:avLst/>
          </a:prstGeom>
        </p:spPr>
      </p:pic>
      <p:sp>
        <p:nvSpPr>
          <p:cNvPr id="13" name="TextBox 6"/>
          <p:cNvSpPr txBox="1"/>
          <p:nvPr/>
        </p:nvSpPr>
        <p:spPr>
          <a:xfrm>
            <a:off x="4138251" y="5644929"/>
            <a:ext cx="4410945" cy="400085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b="1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</a:t>
            </a:r>
            <a:r>
              <a:rPr lang="zh-CN" altLang="en-US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：李锦源、张杰、高郁滔</a:t>
            </a:r>
          </a:p>
        </p:txBody>
      </p:sp>
      <p:sp>
        <p:nvSpPr>
          <p:cNvPr id="11" name="Freeform 7"/>
          <p:cNvSpPr>
            <a:spLocks noChangeAspect="1" noEditPoints="1"/>
          </p:cNvSpPr>
          <p:nvPr/>
        </p:nvSpPr>
        <p:spPr bwMode="auto">
          <a:xfrm>
            <a:off x="3596444" y="5611849"/>
            <a:ext cx="462900" cy="46624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rgbClr val="194A96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Florian Bur - The Way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 cstate="print"/>
          <a:stretch>
            <a:fillRect/>
          </a:stretch>
        </p:blipFill>
        <p:spPr>
          <a:xfrm>
            <a:off x="-609600" y="6311900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 vol="100000" numSld="10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20BEED-79A2-5C52-E8F5-6B81A55CD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3C289BA6-8C41-E5B8-75E9-3FB2A7E405BF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462BB57-0991-F2D4-F3E7-986EE86BD221}"/>
              </a:ext>
            </a:extLst>
          </p:cNvPr>
          <p:cNvSpPr/>
          <p:nvPr/>
        </p:nvSpPr>
        <p:spPr>
          <a:xfrm>
            <a:off x="3231850" y="0"/>
            <a:ext cx="8960150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>
            <a:extLst>
              <a:ext uri="{FF2B5EF4-FFF2-40B4-BE49-F238E27FC236}">
                <a16:creationId xmlns:a16="http://schemas.microsoft.com/office/drawing/2014/main" id="{3B98B7E0-8990-0F56-147C-3F1A9A591CDA}"/>
              </a:ext>
            </a:extLst>
          </p:cNvPr>
          <p:cNvSpPr txBox="1"/>
          <p:nvPr/>
        </p:nvSpPr>
        <p:spPr>
          <a:xfrm>
            <a:off x="6595544" y="224420"/>
            <a:ext cx="2232762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前期调研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C07F0DC8-57D0-4548-DABA-85E29C3B02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090D6C6-AB0C-0B65-252D-8341544F6361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B51C10E6-0414-4C1E-73D1-62721EA5E736}"/>
              </a:ext>
            </a:extLst>
          </p:cNvPr>
          <p:cNvSpPr txBox="1"/>
          <p:nvPr/>
        </p:nvSpPr>
        <p:spPr>
          <a:xfrm>
            <a:off x="-510532" y="1238362"/>
            <a:ext cx="3146337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1.2 </a:t>
            </a:r>
            <a:r>
              <a:rPr lang="zh-CN" altLang="en-US" dirty="0"/>
              <a:t>推流方式</a:t>
            </a:r>
          </a:p>
        </p:txBody>
      </p:sp>
      <p:sp>
        <p:nvSpPr>
          <p:cNvPr id="32" name="学论网-www.xuelun.me">
            <a:extLst>
              <a:ext uri="{FF2B5EF4-FFF2-40B4-BE49-F238E27FC236}">
                <a16:creationId xmlns:a16="http://schemas.microsoft.com/office/drawing/2014/main" id="{C59D8720-6ED7-2441-3429-C20CC752C76E}"/>
              </a:ext>
            </a:extLst>
          </p:cNvPr>
          <p:cNvSpPr txBox="1"/>
          <p:nvPr/>
        </p:nvSpPr>
        <p:spPr>
          <a:xfrm>
            <a:off x="144145" y="1939823"/>
            <a:ext cx="5951855" cy="69519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针对接收端需要拉取视频流：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VLC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播放器，选择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媒体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然后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打开网络串流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":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7AFA4A5-C4E9-E924-E4C9-7DFAD1ED7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604" y="2962538"/>
            <a:ext cx="4852012" cy="3352885"/>
          </a:xfrm>
          <a:prstGeom prst="rect">
            <a:avLst/>
          </a:prstGeom>
        </p:spPr>
      </p:pic>
      <p:sp>
        <p:nvSpPr>
          <p:cNvPr id="7" name="学论网-www.xuelun.me">
            <a:extLst>
              <a:ext uri="{FF2B5EF4-FFF2-40B4-BE49-F238E27FC236}">
                <a16:creationId xmlns:a16="http://schemas.microsoft.com/office/drawing/2014/main" id="{0E2A4334-86A9-06DB-FB97-C5A4DF461C74}"/>
              </a:ext>
            </a:extLst>
          </p:cNvPr>
          <p:cNvSpPr txBox="1"/>
          <p:nvPr/>
        </p:nvSpPr>
        <p:spPr>
          <a:xfrm>
            <a:off x="6096000" y="1172476"/>
            <a:ext cx="5951855" cy="69519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选取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RISCV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，端口默认为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8554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。我们输入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rtsp://[xxx.xxx.xxx.xxx]:8554/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，如下：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5CBBC56-B9CA-E04A-F4B1-76EAD1B5C8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9547" y="2032793"/>
            <a:ext cx="4458596" cy="3354482"/>
          </a:xfrm>
          <a:prstGeom prst="rect">
            <a:avLst/>
          </a:prstGeom>
        </p:spPr>
      </p:pic>
      <p:sp>
        <p:nvSpPr>
          <p:cNvPr id="10" name="学论网-www.xuelun.me">
            <a:extLst>
              <a:ext uri="{FF2B5EF4-FFF2-40B4-BE49-F238E27FC236}">
                <a16:creationId xmlns:a16="http://schemas.microsoft.com/office/drawing/2014/main" id="{36858B00-FE96-1AC5-2D31-5484851EA033}"/>
              </a:ext>
            </a:extLst>
          </p:cNvPr>
          <p:cNvSpPr txBox="1"/>
          <p:nvPr/>
        </p:nvSpPr>
        <p:spPr>
          <a:xfrm>
            <a:off x="6095999" y="5620233"/>
            <a:ext cx="5951855" cy="32585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点击播放即可完成推流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8927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A5AA9-CDEB-8AAD-680C-A1C881C47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FD55ADD0-8287-6E12-65D5-A1478F164770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9392982-9F8A-F695-7347-55D2A72680D0}"/>
              </a:ext>
            </a:extLst>
          </p:cNvPr>
          <p:cNvSpPr/>
          <p:nvPr/>
        </p:nvSpPr>
        <p:spPr>
          <a:xfrm>
            <a:off x="3231850" y="0"/>
            <a:ext cx="8960150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>
            <a:extLst>
              <a:ext uri="{FF2B5EF4-FFF2-40B4-BE49-F238E27FC236}">
                <a16:creationId xmlns:a16="http://schemas.microsoft.com/office/drawing/2014/main" id="{22AE1E09-C3CF-B5DA-AD85-9E7666DB5F59}"/>
              </a:ext>
            </a:extLst>
          </p:cNvPr>
          <p:cNvSpPr txBox="1"/>
          <p:nvPr/>
        </p:nvSpPr>
        <p:spPr>
          <a:xfrm>
            <a:off x="6595544" y="224420"/>
            <a:ext cx="2232762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前期调研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106F30C4-5DDD-2DC1-62FD-29D15790FE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340EC551-BDE6-D134-6DD5-E6C2B719A8A8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896C56DB-739A-ABA4-1303-F15A16EB3B42}"/>
              </a:ext>
            </a:extLst>
          </p:cNvPr>
          <p:cNvSpPr txBox="1"/>
          <p:nvPr/>
        </p:nvSpPr>
        <p:spPr>
          <a:xfrm>
            <a:off x="-510532" y="1238362"/>
            <a:ext cx="3146337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1.2 </a:t>
            </a:r>
            <a:r>
              <a:rPr lang="zh-CN" altLang="en-US" dirty="0"/>
              <a:t>推流方式</a:t>
            </a:r>
          </a:p>
        </p:txBody>
      </p:sp>
      <p:sp>
        <p:nvSpPr>
          <p:cNvPr id="32" name="学论网-www.xuelun.me">
            <a:extLst>
              <a:ext uri="{FF2B5EF4-FFF2-40B4-BE49-F238E27FC236}">
                <a16:creationId xmlns:a16="http://schemas.microsoft.com/office/drawing/2014/main" id="{006E6A0D-1626-C0F2-2440-A00C8385FE74}"/>
              </a:ext>
            </a:extLst>
          </p:cNvPr>
          <p:cNvSpPr txBox="1"/>
          <p:nvPr/>
        </p:nvSpPr>
        <p:spPr>
          <a:xfrm>
            <a:off x="1062636" y="1995146"/>
            <a:ext cx="9692313" cy="364984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推流方式存在的问题：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依据如上所示的步骤进行操作之后，我们发现远程屏幕可以成功完成投屏功能，并且具有理想的分辨率与帧率，但是发生了严重的卡顿与较大的时间延迟。具体来说时间延迟远大于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1s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，同时必须借助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VLC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客户端进行拉流才能播放视频。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为了优化所选推流方式的性能我们进行了以下尝试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协议进行传输：仍然具有较大的延迟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改用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FFmpeg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工具进行推流与拉流：仍然具有较大的延迟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测试网络性能是否影响延迟，实践发现网络性能不是导致延迟的关键因素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考察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占用率，发现在推流期间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占用率较高，可能是导致较大延迟的原因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7652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194A9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Part.02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8100" y="1047774"/>
            <a:ext cx="4495800" cy="94865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3383486" y="0"/>
            <a:ext cx="8808514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/>
          <p:cNvSpPr txBox="1"/>
          <p:nvPr/>
        </p:nvSpPr>
        <p:spPr>
          <a:xfrm>
            <a:off x="7115743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743887" y="2605819"/>
            <a:ext cx="3216164" cy="3216164"/>
            <a:chOff x="1068251" y="2861983"/>
            <a:chExt cx="3343834" cy="3343834"/>
          </a:xfrm>
          <a:solidFill>
            <a:srgbClr val="0080CB"/>
          </a:solidFill>
        </p:grpSpPr>
        <p:sp>
          <p:nvSpPr>
            <p:cNvPr id="17" name="椭圆 16"/>
            <p:cNvSpPr/>
            <p:nvPr/>
          </p:nvSpPr>
          <p:spPr>
            <a:xfrm>
              <a:off x="1068251" y="2861983"/>
              <a:ext cx="3343834" cy="3343834"/>
            </a:xfrm>
            <a:prstGeom prst="ellipse">
              <a:avLst/>
            </a:prstGeom>
            <a:solidFill>
              <a:srgbClr val="194A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225836" y="3019568"/>
              <a:ext cx="3028664" cy="302866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600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实验方法概述</a:t>
              </a:r>
            </a:p>
          </p:txBody>
        </p:sp>
      </p:grpSp>
      <p:sp>
        <p:nvSpPr>
          <p:cNvPr id="19" name="Freeform 11"/>
          <p:cNvSpPr/>
          <p:nvPr/>
        </p:nvSpPr>
        <p:spPr bwMode="auto">
          <a:xfrm flipH="1">
            <a:off x="4336200" y="1818467"/>
            <a:ext cx="617919" cy="4724352"/>
          </a:xfrm>
          <a:custGeom>
            <a:avLst/>
            <a:gdLst>
              <a:gd name="T0" fmla="*/ 0 w 1412"/>
              <a:gd name="T1" fmla="*/ 82 h 6009"/>
              <a:gd name="T2" fmla="*/ 0 w 1412"/>
              <a:gd name="T3" fmla="*/ 0 h 6009"/>
              <a:gd name="T4" fmla="*/ 283 w 1412"/>
              <a:gd name="T5" fmla="*/ 71 h 6009"/>
              <a:gd name="T6" fmla="*/ 518 w 1412"/>
              <a:gd name="T7" fmla="*/ 182 h 6009"/>
              <a:gd name="T8" fmla="*/ 723 w 1412"/>
              <a:gd name="T9" fmla="*/ 367 h 6009"/>
              <a:gd name="T10" fmla="*/ 863 w 1412"/>
              <a:gd name="T11" fmla="*/ 597 h 6009"/>
              <a:gd name="T12" fmla="*/ 935 w 1412"/>
              <a:gd name="T13" fmla="*/ 848 h 6009"/>
              <a:gd name="T14" fmla="*/ 966 w 1412"/>
              <a:gd name="T15" fmla="*/ 1141 h 6009"/>
              <a:gd name="T16" fmla="*/ 931 w 1412"/>
              <a:gd name="T17" fmla="*/ 1500 h 6009"/>
              <a:gd name="T18" fmla="*/ 856 w 1412"/>
              <a:gd name="T19" fmla="*/ 1831 h 6009"/>
              <a:gd name="T20" fmla="*/ 828 w 1412"/>
              <a:gd name="T21" fmla="*/ 2176 h 6009"/>
              <a:gd name="T22" fmla="*/ 869 w 1412"/>
              <a:gd name="T23" fmla="*/ 2502 h 6009"/>
              <a:gd name="T24" fmla="*/ 961 w 1412"/>
              <a:gd name="T25" fmla="*/ 2687 h 6009"/>
              <a:gd name="T26" fmla="*/ 1110 w 1412"/>
              <a:gd name="T27" fmla="*/ 2815 h 6009"/>
              <a:gd name="T28" fmla="*/ 1244 w 1412"/>
              <a:gd name="T29" fmla="*/ 2889 h 6009"/>
              <a:gd name="T30" fmla="*/ 1412 w 1412"/>
              <a:gd name="T31" fmla="*/ 2920 h 6009"/>
              <a:gd name="T32" fmla="*/ 1412 w 1412"/>
              <a:gd name="T33" fmla="*/ 3079 h 6009"/>
              <a:gd name="T34" fmla="*/ 1156 w 1412"/>
              <a:gd name="T35" fmla="*/ 3164 h 6009"/>
              <a:gd name="T36" fmla="*/ 999 w 1412"/>
              <a:gd name="T37" fmla="*/ 3291 h 6009"/>
              <a:gd name="T38" fmla="*/ 880 w 1412"/>
              <a:gd name="T39" fmla="*/ 3508 h 6009"/>
              <a:gd name="T40" fmla="*/ 826 w 1412"/>
              <a:gd name="T41" fmla="*/ 3804 h 6009"/>
              <a:gd name="T42" fmla="*/ 850 w 1412"/>
              <a:gd name="T43" fmla="*/ 4193 h 6009"/>
              <a:gd name="T44" fmla="*/ 884 w 1412"/>
              <a:gd name="T45" fmla="*/ 4452 h 6009"/>
              <a:gd name="T46" fmla="*/ 935 w 1412"/>
              <a:gd name="T47" fmla="*/ 4752 h 6009"/>
              <a:gd name="T48" fmla="*/ 944 w 1412"/>
              <a:gd name="T49" fmla="*/ 5046 h 6009"/>
              <a:gd name="T50" fmla="*/ 893 w 1412"/>
              <a:gd name="T51" fmla="*/ 5331 h 6009"/>
              <a:gd name="T52" fmla="*/ 792 w 1412"/>
              <a:gd name="T53" fmla="*/ 5553 h 6009"/>
              <a:gd name="T54" fmla="*/ 639 w 1412"/>
              <a:gd name="T55" fmla="*/ 5737 h 6009"/>
              <a:gd name="T56" fmla="*/ 458 w 1412"/>
              <a:gd name="T57" fmla="*/ 5879 h 6009"/>
              <a:gd name="T58" fmla="*/ 310 w 1412"/>
              <a:gd name="T59" fmla="*/ 5967 h 6009"/>
              <a:gd name="T60" fmla="*/ 212 w 1412"/>
              <a:gd name="T61" fmla="*/ 6005 h 6009"/>
              <a:gd name="T62" fmla="*/ 171 w 1412"/>
              <a:gd name="T63" fmla="*/ 5973 h 6009"/>
              <a:gd name="T64" fmla="*/ 208 w 1412"/>
              <a:gd name="T65" fmla="*/ 5905 h 6009"/>
              <a:gd name="T66" fmla="*/ 300 w 1412"/>
              <a:gd name="T67" fmla="*/ 5840 h 6009"/>
              <a:gd name="T68" fmla="*/ 445 w 1412"/>
              <a:gd name="T69" fmla="*/ 5705 h 6009"/>
              <a:gd name="T70" fmla="*/ 564 w 1412"/>
              <a:gd name="T71" fmla="*/ 5512 h 6009"/>
              <a:gd name="T72" fmla="*/ 625 w 1412"/>
              <a:gd name="T73" fmla="*/ 5315 h 6009"/>
              <a:gd name="T74" fmla="*/ 638 w 1412"/>
              <a:gd name="T75" fmla="*/ 5121 h 6009"/>
              <a:gd name="T76" fmla="*/ 618 w 1412"/>
              <a:gd name="T77" fmla="*/ 4825 h 6009"/>
              <a:gd name="T78" fmla="*/ 584 w 1412"/>
              <a:gd name="T79" fmla="*/ 4415 h 6009"/>
              <a:gd name="T80" fmla="*/ 578 w 1412"/>
              <a:gd name="T81" fmla="*/ 4048 h 6009"/>
              <a:gd name="T82" fmla="*/ 632 w 1412"/>
              <a:gd name="T83" fmla="*/ 3704 h 6009"/>
              <a:gd name="T84" fmla="*/ 772 w 1412"/>
              <a:gd name="T85" fmla="*/ 3412 h 6009"/>
              <a:gd name="T86" fmla="*/ 941 w 1412"/>
              <a:gd name="T87" fmla="*/ 3215 h 6009"/>
              <a:gd name="T88" fmla="*/ 1273 w 1412"/>
              <a:gd name="T89" fmla="*/ 3012 h 6009"/>
              <a:gd name="T90" fmla="*/ 1034 w 1412"/>
              <a:gd name="T91" fmla="*/ 2880 h 6009"/>
              <a:gd name="T92" fmla="*/ 884 w 1412"/>
              <a:gd name="T93" fmla="*/ 2767 h 6009"/>
              <a:gd name="T94" fmla="*/ 739 w 1412"/>
              <a:gd name="T95" fmla="*/ 2564 h 6009"/>
              <a:gd name="T96" fmla="*/ 611 w 1412"/>
              <a:gd name="T97" fmla="*/ 2279 h 6009"/>
              <a:gd name="T98" fmla="*/ 558 w 1412"/>
              <a:gd name="T99" fmla="*/ 1973 h 6009"/>
              <a:gd name="T100" fmla="*/ 562 w 1412"/>
              <a:gd name="T101" fmla="*/ 1648 h 6009"/>
              <a:gd name="T102" fmla="*/ 605 w 1412"/>
              <a:gd name="T103" fmla="*/ 1308 h 6009"/>
              <a:gd name="T104" fmla="*/ 646 w 1412"/>
              <a:gd name="T105" fmla="*/ 904 h 6009"/>
              <a:gd name="T106" fmla="*/ 619 w 1412"/>
              <a:gd name="T107" fmla="*/ 644 h 6009"/>
              <a:gd name="T108" fmla="*/ 520 w 1412"/>
              <a:gd name="T109" fmla="*/ 441 h 6009"/>
              <a:gd name="T110" fmla="*/ 341 w 1412"/>
              <a:gd name="T111" fmla="*/ 240 h 6009"/>
              <a:gd name="T112" fmla="*/ 152 w 1412"/>
              <a:gd name="T113" fmla="*/ 132 h 6009"/>
              <a:gd name="T114" fmla="*/ 0 w 1412"/>
              <a:gd name="T115" fmla="*/ 82 h 6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12" h="6009">
                <a:moveTo>
                  <a:pt x="0" y="82"/>
                </a:moveTo>
                <a:lnTo>
                  <a:pt x="0" y="0"/>
                </a:lnTo>
                <a:cubicBezTo>
                  <a:pt x="108" y="24"/>
                  <a:pt x="202" y="47"/>
                  <a:pt x="283" y="71"/>
                </a:cubicBezTo>
                <a:cubicBezTo>
                  <a:pt x="364" y="95"/>
                  <a:pt x="442" y="132"/>
                  <a:pt x="518" y="182"/>
                </a:cubicBezTo>
                <a:cubicBezTo>
                  <a:pt x="594" y="231"/>
                  <a:pt x="662" y="293"/>
                  <a:pt x="723" y="367"/>
                </a:cubicBezTo>
                <a:cubicBezTo>
                  <a:pt x="784" y="443"/>
                  <a:pt x="830" y="519"/>
                  <a:pt x="863" y="597"/>
                </a:cubicBezTo>
                <a:cubicBezTo>
                  <a:pt x="894" y="675"/>
                  <a:pt x="917" y="759"/>
                  <a:pt x="935" y="848"/>
                </a:cubicBezTo>
                <a:cubicBezTo>
                  <a:pt x="952" y="937"/>
                  <a:pt x="963" y="1036"/>
                  <a:pt x="966" y="1141"/>
                </a:cubicBezTo>
                <a:cubicBezTo>
                  <a:pt x="970" y="1248"/>
                  <a:pt x="959" y="1368"/>
                  <a:pt x="931" y="1500"/>
                </a:cubicBezTo>
                <a:lnTo>
                  <a:pt x="856" y="1831"/>
                </a:lnTo>
                <a:cubicBezTo>
                  <a:pt x="834" y="1941"/>
                  <a:pt x="826" y="2055"/>
                  <a:pt x="828" y="2176"/>
                </a:cubicBezTo>
                <a:cubicBezTo>
                  <a:pt x="828" y="2308"/>
                  <a:pt x="841" y="2417"/>
                  <a:pt x="869" y="2502"/>
                </a:cubicBezTo>
                <a:cubicBezTo>
                  <a:pt x="896" y="2587"/>
                  <a:pt x="926" y="2649"/>
                  <a:pt x="961" y="2687"/>
                </a:cubicBezTo>
                <a:cubicBezTo>
                  <a:pt x="994" y="2724"/>
                  <a:pt x="1044" y="2767"/>
                  <a:pt x="1110" y="2815"/>
                </a:cubicBezTo>
                <a:cubicBezTo>
                  <a:pt x="1176" y="2862"/>
                  <a:pt x="1221" y="2887"/>
                  <a:pt x="1244" y="2889"/>
                </a:cubicBezTo>
                <a:lnTo>
                  <a:pt x="1412" y="2920"/>
                </a:lnTo>
                <a:lnTo>
                  <a:pt x="1412" y="3079"/>
                </a:lnTo>
                <a:cubicBezTo>
                  <a:pt x="1298" y="3106"/>
                  <a:pt x="1213" y="3134"/>
                  <a:pt x="1156" y="3164"/>
                </a:cubicBezTo>
                <a:cubicBezTo>
                  <a:pt x="1099" y="3193"/>
                  <a:pt x="1047" y="3236"/>
                  <a:pt x="999" y="3291"/>
                </a:cubicBezTo>
                <a:cubicBezTo>
                  <a:pt x="952" y="3347"/>
                  <a:pt x="912" y="3419"/>
                  <a:pt x="880" y="3508"/>
                </a:cubicBezTo>
                <a:cubicBezTo>
                  <a:pt x="847" y="3596"/>
                  <a:pt x="829" y="3695"/>
                  <a:pt x="826" y="3804"/>
                </a:cubicBezTo>
                <a:cubicBezTo>
                  <a:pt x="823" y="3914"/>
                  <a:pt x="830" y="4043"/>
                  <a:pt x="850" y="4193"/>
                </a:cubicBezTo>
                <a:cubicBezTo>
                  <a:pt x="860" y="4296"/>
                  <a:pt x="872" y="4383"/>
                  <a:pt x="884" y="4452"/>
                </a:cubicBezTo>
                <a:lnTo>
                  <a:pt x="935" y="4752"/>
                </a:lnTo>
                <a:cubicBezTo>
                  <a:pt x="948" y="4855"/>
                  <a:pt x="951" y="4953"/>
                  <a:pt x="944" y="5046"/>
                </a:cubicBezTo>
                <a:cubicBezTo>
                  <a:pt x="936" y="5150"/>
                  <a:pt x="919" y="5246"/>
                  <a:pt x="893" y="5331"/>
                </a:cubicBezTo>
                <a:cubicBezTo>
                  <a:pt x="866" y="5416"/>
                  <a:pt x="832" y="5491"/>
                  <a:pt x="792" y="5553"/>
                </a:cubicBezTo>
                <a:cubicBezTo>
                  <a:pt x="753" y="5617"/>
                  <a:pt x="702" y="5678"/>
                  <a:pt x="639" y="5737"/>
                </a:cubicBezTo>
                <a:cubicBezTo>
                  <a:pt x="578" y="5796"/>
                  <a:pt x="517" y="5843"/>
                  <a:pt x="458" y="5879"/>
                </a:cubicBezTo>
                <a:lnTo>
                  <a:pt x="310" y="5967"/>
                </a:lnTo>
                <a:cubicBezTo>
                  <a:pt x="268" y="5997"/>
                  <a:pt x="235" y="6009"/>
                  <a:pt x="212" y="6005"/>
                </a:cubicBezTo>
                <a:cubicBezTo>
                  <a:pt x="189" y="6001"/>
                  <a:pt x="175" y="5990"/>
                  <a:pt x="171" y="5973"/>
                </a:cubicBezTo>
                <a:cubicBezTo>
                  <a:pt x="166" y="5954"/>
                  <a:pt x="179" y="5932"/>
                  <a:pt x="208" y="5905"/>
                </a:cubicBezTo>
                <a:cubicBezTo>
                  <a:pt x="219" y="5896"/>
                  <a:pt x="249" y="5874"/>
                  <a:pt x="300" y="5840"/>
                </a:cubicBezTo>
                <a:cubicBezTo>
                  <a:pt x="351" y="5804"/>
                  <a:pt x="399" y="5760"/>
                  <a:pt x="445" y="5705"/>
                </a:cubicBezTo>
                <a:cubicBezTo>
                  <a:pt x="492" y="5650"/>
                  <a:pt x="532" y="5587"/>
                  <a:pt x="564" y="5512"/>
                </a:cubicBezTo>
                <a:cubicBezTo>
                  <a:pt x="596" y="5439"/>
                  <a:pt x="617" y="5373"/>
                  <a:pt x="625" y="5315"/>
                </a:cubicBezTo>
                <a:cubicBezTo>
                  <a:pt x="634" y="5258"/>
                  <a:pt x="638" y="5192"/>
                  <a:pt x="638" y="5121"/>
                </a:cubicBezTo>
                <a:cubicBezTo>
                  <a:pt x="636" y="5058"/>
                  <a:pt x="629" y="4960"/>
                  <a:pt x="618" y="4825"/>
                </a:cubicBezTo>
                <a:cubicBezTo>
                  <a:pt x="606" y="4690"/>
                  <a:pt x="595" y="4553"/>
                  <a:pt x="584" y="4415"/>
                </a:cubicBezTo>
                <a:cubicBezTo>
                  <a:pt x="574" y="4277"/>
                  <a:pt x="572" y="4156"/>
                  <a:pt x="578" y="4048"/>
                </a:cubicBezTo>
                <a:cubicBezTo>
                  <a:pt x="584" y="3907"/>
                  <a:pt x="603" y="3792"/>
                  <a:pt x="632" y="3704"/>
                </a:cubicBezTo>
                <a:cubicBezTo>
                  <a:pt x="661" y="3616"/>
                  <a:pt x="708" y="3518"/>
                  <a:pt x="772" y="3412"/>
                </a:cubicBezTo>
                <a:cubicBezTo>
                  <a:pt x="837" y="3305"/>
                  <a:pt x="893" y="3239"/>
                  <a:pt x="941" y="3215"/>
                </a:cubicBezTo>
                <a:lnTo>
                  <a:pt x="1273" y="3012"/>
                </a:lnTo>
                <a:cubicBezTo>
                  <a:pt x="1174" y="2959"/>
                  <a:pt x="1094" y="2915"/>
                  <a:pt x="1034" y="2880"/>
                </a:cubicBezTo>
                <a:cubicBezTo>
                  <a:pt x="975" y="2844"/>
                  <a:pt x="924" y="2806"/>
                  <a:pt x="884" y="2767"/>
                </a:cubicBezTo>
                <a:cubicBezTo>
                  <a:pt x="844" y="2729"/>
                  <a:pt x="796" y="2661"/>
                  <a:pt x="739" y="2564"/>
                </a:cubicBezTo>
                <a:cubicBezTo>
                  <a:pt x="683" y="2467"/>
                  <a:pt x="639" y="2372"/>
                  <a:pt x="611" y="2279"/>
                </a:cubicBezTo>
                <a:cubicBezTo>
                  <a:pt x="582" y="2187"/>
                  <a:pt x="565" y="2085"/>
                  <a:pt x="558" y="1973"/>
                </a:cubicBezTo>
                <a:cubicBezTo>
                  <a:pt x="550" y="1862"/>
                  <a:pt x="552" y="1753"/>
                  <a:pt x="562" y="1648"/>
                </a:cubicBezTo>
                <a:cubicBezTo>
                  <a:pt x="566" y="1592"/>
                  <a:pt x="580" y="1478"/>
                  <a:pt x="605" y="1308"/>
                </a:cubicBezTo>
                <a:cubicBezTo>
                  <a:pt x="629" y="1139"/>
                  <a:pt x="643" y="1004"/>
                  <a:pt x="646" y="904"/>
                </a:cubicBezTo>
                <a:cubicBezTo>
                  <a:pt x="649" y="805"/>
                  <a:pt x="641" y="718"/>
                  <a:pt x="619" y="644"/>
                </a:cubicBezTo>
                <a:cubicBezTo>
                  <a:pt x="603" y="589"/>
                  <a:pt x="569" y="522"/>
                  <a:pt x="520" y="441"/>
                </a:cubicBezTo>
                <a:cubicBezTo>
                  <a:pt x="470" y="360"/>
                  <a:pt x="411" y="293"/>
                  <a:pt x="341" y="240"/>
                </a:cubicBezTo>
                <a:cubicBezTo>
                  <a:pt x="272" y="187"/>
                  <a:pt x="208" y="152"/>
                  <a:pt x="152" y="132"/>
                </a:cubicBezTo>
                <a:lnTo>
                  <a:pt x="0" y="82"/>
                </a:lnTo>
                <a:close/>
              </a:path>
            </a:pathLst>
          </a:custGeom>
          <a:solidFill>
            <a:srgbClr val="194A9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5004920" y="1810196"/>
            <a:ext cx="6577480" cy="1144840"/>
            <a:chOff x="5710619" y="2505937"/>
            <a:chExt cx="6096000" cy="1144840"/>
          </a:xfrm>
        </p:grpSpPr>
        <p:sp>
          <p:nvSpPr>
            <p:cNvPr id="21" name="矩形 20"/>
            <p:cNvSpPr/>
            <p:nvPr/>
          </p:nvSpPr>
          <p:spPr>
            <a:xfrm>
              <a:off x="5710619" y="2505937"/>
              <a:ext cx="268340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 </a:t>
              </a:r>
              <a:r>
                <a:rPr lang="zh-CN" altLang="en-US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针对</a:t>
              </a:r>
              <a:r>
                <a:rPr lang="en-US" altLang="zh-CN" b="1" dirty="0" err="1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noVNC</a:t>
              </a:r>
              <a:r>
                <a:rPr lang="zh-CN" altLang="en-US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项目的说明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5710619" y="2863254"/>
              <a:ext cx="6096000" cy="78752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noVNC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是一个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HTML VNC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客户端的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JavaScript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库，同时也是基于该库构建的应用程序。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4954119" y="3330545"/>
            <a:ext cx="6577480" cy="1144840"/>
            <a:chOff x="5710619" y="3709905"/>
            <a:chExt cx="6096000" cy="1144840"/>
          </a:xfrm>
        </p:grpSpPr>
        <p:sp>
          <p:nvSpPr>
            <p:cNvPr id="37" name="矩形 36"/>
            <p:cNvSpPr/>
            <p:nvPr/>
          </p:nvSpPr>
          <p:spPr>
            <a:xfrm>
              <a:off x="5710619" y="3709905"/>
              <a:ext cx="320076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针对 </a:t>
              </a:r>
              <a:r>
                <a:rPr lang="en-US" altLang="zh-CN" b="1" dirty="0" err="1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websockify</a:t>
              </a:r>
              <a:r>
                <a:rPr lang="en-US" altLang="zh-CN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项目的说明</a:t>
              </a:r>
            </a:p>
          </p:txBody>
        </p:sp>
        <p:sp>
          <p:nvSpPr>
            <p:cNvPr id="38" name="矩形 37"/>
            <p:cNvSpPr/>
            <p:nvPr/>
          </p:nvSpPr>
          <p:spPr>
            <a:xfrm>
              <a:off x="5710619" y="4067222"/>
              <a:ext cx="6096000" cy="78752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websockify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是 </a:t>
              </a:r>
              <a:r>
                <a:rPr lang="en-US" altLang="zh-CN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noVNC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项目的一部分。在最基本的层面上，</a:t>
              </a:r>
              <a:r>
                <a:rPr lang="en-US" altLang="zh-CN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websockify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只是将 </a:t>
              </a:r>
              <a:r>
                <a:rPr lang="en-US" altLang="zh-CN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WebSockets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流量转换为普通的套接字流量。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954119" y="5028647"/>
            <a:ext cx="6577480" cy="1514172"/>
            <a:chOff x="5710619" y="5026457"/>
            <a:chExt cx="6096000" cy="1514172"/>
          </a:xfrm>
        </p:grpSpPr>
        <p:sp>
          <p:nvSpPr>
            <p:cNvPr id="40" name="矩形 39"/>
            <p:cNvSpPr/>
            <p:nvPr/>
          </p:nvSpPr>
          <p:spPr>
            <a:xfrm>
              <a:off x="5710619" y="5026457"/>
              <a:ext cx="275025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针对 </a:t>
              </a:r>
              <a:r>
                <a:rPr lang="en-US" altLang="zh-CN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x11vnc </a:t>
              </a:r>
              <a:r>
                <a:rPr lang="zh-CN" altLang="en-US" b="1" dirty="0">
                  <a:solidFill>
                    <a:srgbClr val="194A9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环境的说明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5710619" y="5383774"/>
              <a:ext cx="6096000" cy="115685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x11vnc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是一个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VNC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服务器，它允许用户远程查看和控制真实的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X11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显示（即与物理显示器、键盘和鼠标相连的显示）。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x11vnc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可以被看作是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Unix/X11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系统上的 </a:t>
              </a:r>
              <a:r>
                <a:rPr lang="en-US" altLang="zh-CN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WinVNC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</p:txBody>
        </p:sp>
      </p:grpSp>
      <p:pic>
        <p:nvPicPr>
          <p:cNvPr id="45" name="图片 44">
            <a:extLst>
              <a:ext uri="{FF2B5EF4-FFF2-40B4-BE49-F238E27FC236}">
                <a16:creationId xmlns:a16="http://schemas.microsoft.com/office/drawing/2014/main" id="{2158457E-21B9-4364-9654-7E59BF7B91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3BD94-589C-CCCC-F358-87CD88993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56CDE034-1D91-A2BA-483A-CE1B404973E4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EE88271-5370-8A06-11F1-D1760556AB23}"/>
              </a:ext>
            </a:extLst>
          </p:cNvPr>
          <p:cNvSpPr/>
          <p:nvPr/>
        </p:nvSpPr>
        <p:spPr>
          <a:xfrm>
            <a:off x="3383486" y="0"/>
            <a:ext cx="8808514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>
            <a:extLst>
              <a:ext uri="{FF2B5EF4-FFF2-40B4-BE49-F238E27FC236}">
                <a16:creationId xmlns:a16="http://schemas.microsoft.com/office/drawing/2014/main" id="{1F854FA3-5B08-C3FB-280F-691DDDB87905}"/>
              </a:ext>
            </a:extLst>
          </p:cNvPr>
          <p:cNvSpPr txBox="1"/>
          <p:nvPr/>
        </p:nvSpPr>
        <p:spPr>
          <a:xfrm>
            <a:off x="7115743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CDEF60BA-C819-EC56-D3D4-6095B328405F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A797E2B8-ACC7-CF95-62BF-966FEB9288ED}"/>
              </a:ext>
            </a:extLst>
          </p:cNvPr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6D2E733D-5848-24CF-9F61-E7682FFF8D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学论网-www.xuelun.me">
            <a:extLst>
              <a:ext uri="{FF2B5EF4-FFF2-40B4-BE49-F238E27FC236}">
                <a16:creationId xmlns:a16="http://schemas.microsoft.com/office/drawing/2014/main" id="{0744EF97-57CB-839E-ECF4-47EA6A1FDFA4}"/>
              </a:ext>
            </a:extLst>
          </p:cNvPr>
          <p:cNvSpPr txBox="1"/>
          <p:nvPr/>
        </p:nvSpPr>
        <p:spPr>
          <a:xfrm>
            <a:off x="321699" y="1810196"/>
            <a:ext cx="5022658" cy="328051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</a:t>
            </a: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项目的说明：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总体描述：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是一个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 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客户端的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库，同时也是基于该库构建的应用程序。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在任何现代浏览器中运行良好，包括移动浏览器（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）。许多公司、项目和产品已经集成了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，包括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OpenStack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OpenNebula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LibVNCServer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ThinLinc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项目工作流程示意图，如右图所示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33E628B-C854-3237-0E55-69736AC216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2944" y="2325949"/>
            <a:ext cx="6287357" cy="3099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71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71C421-0D08-A65A-CDDE-25F923042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F6EC7B78-E115-3C01-92F9-1BF99230F239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87DD578-B26C-3F4A-1788-CF88706C71CC}"/>
              </a:ext>
            </a:extLst>
          </p:cNvPr>
          <p:cNvSpPr/>
          <p:nvPr/>
        </p:nvSpPr>
        <p:spPr>
          <a:xfrm>
            <a:off x="3383486" y="0"/>
            <a:ext cx="8808514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>
            <a:extLst>
              <a:ext uri="{FF2B5EF4-FFF2-40B4-BE49-F238E27FC236}">
                <a16:creationId xmlns:a16="http://schemas.microsoft.com/office/drawing/2014/main" id="{4AECB751-8125-90E9-B6E9-C449190DCD97}"/>
              </a:ext>
            </a:extLst>
          </p:cNvPr>
          <p:cNvSpPr txBox="1"/>
          <p:nvPr/>
        </p:nvSpPr>
        <p:spPr>
          <a:xfrm>
            <a:off x="7115743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5B5352C4-D42D-9969-95EB-CFEC7C5549C5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45AC85EB-6B62-F338-2C00-A60E0D97A403}"/>
              </a:ext>
            </a:extLst>
          </p:cNvPr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7D63934F-1B58-7300-48A7-A1A55F81B9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学论网-www.xuelun.me">
            <a:extLst>
              <a:ext uri="{FF2B5EF4-FFF2-40B4-BE49-F238E27FC236}">
                <a16:creationId xmlns:a16="http://schemas.microsoft.com/office/drawing/2014/main" id="{D00C1F86-8304-036B-7B43-5BFFA31D8723}"/>
              </a:ext>
            </a:extLst>
          </p:cNvPr>
          <p:cNvSpPr txBox="1"/>
          <p:nvPr/>
        </p:nvSpPr>
        <p:spPr>
          <a:xfrm>
            <a:off x="801093" y="1827104"/>
            <a:ext cx="9532515" cy="291118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</a:t>
            </a: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项目的说明：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项目主要特征描述如下：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远程桌面访问：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允许用户通过现代浏览器远程访问主机，无需安装任何额外的软件或插件。这使得用户可以在任何地方、任何设备上通过互联网访问远程计算机的桌面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跨平台兼容性：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支持所有现代浏览器，包括移动设备上的浏览器（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），打破了操作系统的限制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用户友好界面：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提供了清晰的用户界面和良好的用户体验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便捷部署与整合： 提供快速启动脚本和通过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Snap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包安装的选项，易于集成到现有的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架构中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9786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85DC6B-896F-DEE2-A21F-FEE50BF0F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A160090C-11A0-489D-7A8A-AE6347B5D187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14E0692-9EDF-4975-3AD3-5D5A43A7D25A}"/>
              </a:ext>
            </a:extLst>
          </p:cNvPr>
          <p:cNvSpPr/>
          <p:nvPr/>
        </p:nvSpPr>
        <p:spPr>
          <a:xfrm>
            <a:off x="3383486" y="0"/>
            <a:ext cx="8808514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>
            <a:extLst>
              <a:ext uri="{FF2B5EF4-FFF2-40B4-BE49-F238E27FC236}">
                <a16:creationId xmlns:a16="http://schemas.microsoft.com/office/drawing/2014/main" id="{CD316A9A-93F0-2A0C-0EB9-8B4AF7DDDBD8}"/>
              </a:ext>
            </a:extLst>
          </p:cNvPr>
          <p:cNvSpPr txBox="1"/>
          <p:nvPr/>
        </p:nvSpPr>
        <p:spPr>
          <a:xfrm>
            <a:off x="7115743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3DE781C6-FBF3-2FBD-86F0-E7440EEC6131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09DA3161-7B71-CBC7-BEB3-5BCA5B4D4BBF}"/>
              </a:ext>
            </a:extLst>
          </p:cNvPr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20AB5421-6368-968B-5F9C-DF8605F324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学论网-www.xuelun.me">
            <a:extLst>
              <a:ext uri="{FF2B5EF4-FFF2-40B4-BE49-F238E27FC236}">
                <a16:creationId xmlns:a16="http://schemas.microsoft.com/office/drawing/2014/main" id="{83CE6458-E900-C214-AEAD-FD4692946872}"/>
              </a:ext>
            </a:extLst>
          </p:cNvPr>
          <p:cNvSpPr txBox="1"/>
          <p:nvPr/>
        </p:nvSpPr>
        <p:spPr>
          <a:xfrm>
            <a:off x="801093" y="1827104"/>
            <a:ext cx="9532515" cy="328051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</a:t>
            </a: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项目的说明：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项目对浏览器的需求：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使用了许多现代网络技术，因此没有正式的要求列表。以下是我们目前所知道的浏览器最低版本 要求：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Chrome 89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Firefox 89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Safari 15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 75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Edge 89</a:t>
            </a: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项目对服务器的要求：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遵循标准的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协议，但与其他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客户端不同，它需要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WebSockets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支持。许多服务器已经内置了这种支持 （例如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x11vnc/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libvncserver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QEMU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MobileVNC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），但对于其他没有内置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WebSockets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支持的服务器，你需要使用一个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WebSockets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套接字的代理。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有一个姊妹项目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，它提供了一个简单的此类代理。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0326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C74F4-CF5E-B673-709C-E6E3E14BA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44C2639E-DE03-F7D4-BC7F-380F2BF2B0EF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ADF348B-EE2D-BB54-62F0-843BE4A19469}"/>
              </a:ext>
            </a:extLst>
          </p:cNvPr>
          <p:cNvSpPr/>
          <p:nvPr/>
        </p:nvSpPr>
        <p:spPr>
          <a:xfrm>
            <a:off x="3383486" y="0"/>
            <a:ext cx="8808514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>
            <a:extLst>
              <a:ext uri="{FF2B5EF4-FFF2-40B4-BE49-F238E27FC236}">
                <a16:creationId xmlns:a16="http://schemas.microsoft.com/office/drawing/2014/main" id="{42CCF680-F95B-EDCF-4CD2-D1CCAB5405D1}"/>
              </a:ext>
            </a:extLst>
          </p:cNvPr>
          <p:cNvSpPr txBox="1"/>
          <p:nvPr/>
        </p:nvSpPr>
        <p:spPr>
          <a:xfrm>
            <a:off x="7115743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A3089786-1BD9-0F49-38DF-2D6F50F2A8FE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D25E1817-B43A-88BD-1E17-157B90E6C052}"/>
              </a:ext>
            </a:extLst>
          </p:cNvPr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3E2542D2-4441-2D0C-52EC-0EE14C61AC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学论网-www.xuelun.me">
            <a:extLst>
              <a:ext uri="{FF2B5EF4-FFF2-40B4-BE49-F238E27FC236}">
                <a16:creationId xmlns:a16="http://schemas.microsoft.com/office/drawing/2014/main" id="{A5229C71-BF76-BB1D-390A-F67538FA86C7}"/>
              </a:ext>
            </a:extLst>
          </p:cNvPr>
          <p:cNvSpPr txBox="1"/>
          <p:nvPr/>
        </p:nvSpPr>
        <p:spPr>
          <a:xfrm>
            <a:off x="801093" y="1827104"/>
            <a:ext cx="4152647" cy="217251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</a:t>
            </a: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项目的说明：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快速部署的方法：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novnc_proxy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脚本自动下载并启动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，它包括一个迷你网络服务器和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WebSockets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代理。使用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选项来指定正在运行的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服务器的位置：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98DF2BA-D9F0-7F7C-7B93-8B5D6ADE97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093" y="4291226"/>
            <a:ext cx="3962743" cy="419136"/>
          </a:xfrm>
          <a:prstGeom prst="rect">
            <a:avLst/>
          </a:prstGeom>
        </p:spPr>
      </p:pic>
      <p:sp>
        <p:nvSpPr>
          <p:cNvPr id="5" name="学论网-www.xuelun.me">
            <a:extLst>
              <a:ext uri="{FF2B5EF4-FFF2-40B4-BE49-F238E27FC236}">
                <a16:creationId xmlns:a16="http://schemas.microsoft.com/office/drawing/2014/main" id="{60A0B83F-C5B3-C8C1-3FEC-8482E04B47B1}"/>
              </a:ext>
            </a:extLst>
          </p:cNvPr>
          <p:cNvSpPr txBox="1"/>
          <p:nvPr/>
        </p:nvSpPr>
        <p:spPr>
          <a:xfrm>
            <a:off x="6096000" y="1226898"/>
            <a:ext cx="4152647" cy="106452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如果你不需要将网络服务器暴露给公共互联网，你可以将其绑定到本地主机：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368569B-3A56-CF1E-5FFC-CBF7D151B4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578685"/>
            <a:ext cx="4252328" cy="403895"/>
          </a:xfrm>
          <a:prstGeom prst="rect">
            <a:avLst/>
          </a:prstGeom>
        </p:spPr>
      </p:pic>
      <p:sp>
        <p:nvSpPr>
          <p:cNvPr id="8" name="学论网-www.xuelun.me">
            <a:extLst>
              <a:ext uri="{FF2B5EF4-FFF2-40B4-BE49-F238E27FC236}">
                <a16:creationId xmlns:a16="http://schemas.microsoft.com/office/drawing/2014/main" id="{B6942CC3-F299-5888-EE52-58845C65973C}"/>
              </a:ext>
            </a:extLst>
          </p:cNvPr>
          <p:cNvSpPr txBox="1"/>
          <p:nvPr/>
        </p:nvSpPr>
        <p:spPr>
          <a:xfrm>
            <a:off x="6095999" y="3211811"/>
            <a:ext cx="4252328" cy="180318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将你的浏览器指向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novnc_proxy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脚本输出的剪贴板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URL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。点击连接按钮，如果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服务器配置了密码，则输入密码开始享受远程桌面访问。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021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A1496-B30D-EA41-C9A1-24F9D965C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A55D6A05-AE0F-BD4C-9BCD-C27F3C410F08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D8E55B9-27A7-EE21-95C2-EB6A3D45D824}"/>
              </a:ext>
            </a:extLst>
          </p:cNvPr>
          <p:cNvSpPr/>
          <p:nvPr/>
        </p:nvSpPr>
        <p:spPr>
          <a:xfrm>
            <a:off x="3383486" y="0"/>
            <a:ext cx="8808514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>
            <a:extLst>
              <a:ext uri="{FF2B5EF4-FFF2-40B4-BE49-F238E27FC236}">
                <a16:creationId xmlns:a16="http://schemas.microsoft.com/office/drawing/2014/main" id="{52E5AAD1-7C2C-0CBF-EE8F-957FAF9D4C67}"/>
              </a:ext>
            </a:extLst>
          </p:cNvPr>
          <p:cNvSpPr txBox="1"/>
          <p:nvPr/>
        </p:nvSpPr>
        <p:spPr>
          <a:xfrm>
            <a:off x="7115743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913CB5D1-97D8-3FF5-2515-C31DB9E0B286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994ACB6D-4507-31F7-A6B4-A091E6C35475}"/>
              </a:ext>
            </a:extLst>
          </p:cNvPr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F6E2DE1C-F791-E61D-24E1-CCFB8EEBDD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学论网-www.xuelun.me">
            <a:extLst>
              <a:ext uri="{FF2B5EF4-FFF2-40B4-BE49-F238E27FC236}">
                <a16:creationId xmlns:a16="http://schemas.microsoft.com/office/drawing/2014/main" id="{39C6AE6A-B154-72D4-7DB3-E1B103109333}"/>
              </a:ext>
            </a:extLst>
          </p:cNvPr>
          <p:cNvSpPr txBox="1"/>
          <p:nvPr/>
        </p:nvSpPr>
        <p:spPr>
          <a:xfrm>
            <a:off x="801092" y="1827104"/>
            <a:ext cx="9736701" cy="217251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 </a:t>
            </a: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项目的说明：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项目的一部分。在最基本的层面上，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只是将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WebSockets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流量转换为普通的套接字流量。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接受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WebSockets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握手，解析它然后开始在客户端和目标之间双向转发流量。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1681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D1481F-5527-9F43-1E8C-D3C63DA06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30C9671A-5453-E360-F2F2-8EE2361ED74A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D9F147F-D6BB-523B-8345-870BEC2025B7}"/>
              </a:ext>
            </a:extLst>
          </p:cNvPr>
          <p:cNvSpPr/>
          <p:nvPr/>
        </p:nvSpPr>
        <p:spPr>
          <a:xfrm>
            <a:off x="3383486" y="0"/>
            <a:ext cx="8808514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>
            <a:extLst>
              <a:ext uri="{FF2B5EF4-FFF2-40B4-BE49-F238E27FC236}">
                <a16:creationId xmlns:a16="http://schemas.microsoft.com/office/drawing/2014/main" id="{50251934-8AA6-F1B0-A9FE-CB294302ED52}"/>
              </a:ext>
            </a:extLst>
          </p:cNvPr>
          <p:cNvSpPr txBox="1"/>
          <p:nvPr/>
        </p:nvSpPr>
        <p:spPr>
          <a:xfrm>
            <a:off x="7115743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D9DDF97-BADD-8BDF-6FD3-25CB3F76D56C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F7320E4F-692C-482E-3F29-B2CB0F385A86}"/>
              </a:ext>
            </a:extLst>
          </p:cNvPr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F3FD592D-7565-39CD-378C-534FD7CF13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学论网-www.xuelun.me">
            <a:extLst>
              <a:ext uri="{FF2B5EF4-FFF2-40B4-BE49-F238E27FC236}">
                <a16:creationId xmlns:a16="http://schemas.microsoft.com/office/drawing/2014/main" id="{780A525F-13D2-61D2-13E7-6C059F8E5E92}"/>
              </a:ext>
            </a:extLst>
          </p:cNvPr>
          <p:cNvSpPr txBox="1"/>
          <p:nvPr/>
        </p:nvSpPr>
        <p:spPr>
          <a:xfrm>
            <a:off x="889869" y="1702817"/>
            <a:ext cx="9736701" cy="475784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 </a:t>
            </a: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项目的说明：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的附加特性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守护进程化： 当指定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-D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选项时，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会在后台作为守护进程运行。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SSL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wss://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WebSockets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URI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）：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通过嗅探客户端发送的第一个字节自动检测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SSL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。如果数据以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'\x16'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'\x80'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开头（表示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SSL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），则包装套接字。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令牌插件： 一个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实例可以根据客户端发送的令牌（使用令牌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URL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参数）或用于访问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的主机名（如果你使用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--host-token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）连接客户端到多个不同的预配置目标。这个功能通过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--token-plugin CLASS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--token-source ARG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选项激活，其中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通常是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token_plugins.py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中的一个，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ARG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是插件的配置。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迷你网络服务器：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websockify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可以检测并对同一端口上的普通网络请求做出响应，就像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WebSockets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代理一样。这个功能通过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--web DIR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选项激活，其中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DIR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是要服务的网络目录的根目录。</a:t>
            </a: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7309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</a:t>
            </a:r>
            <a:r>
              <a:rPr lang="zh-CN" altLang="en-US" dirty="0"/>
              <a:t>实验内容：</a:t>
            </a:r>
          </a:p>
        </p:txBody>
      </p:sp>
      <p:sp>
        <p:nvSpPr>
          <p:cNvPr id="32" name="学论网-www.xuelun.me">
            <a:extLst>
              <a:ext uri="{FF2B5EF4-FFF2-40B4-BE49-F238E27FC236}">
                <a16:creationId xmlns:a16="http://schemas.microsoft.com/office/drawing/2014/main" id="{5910CF47-4434-408E-AA4D-B588E212E30D}"/>
              </a:ext>
            </a:extLst>
          </p:cNvPr>
          <p:cNvSpPr txBox="1"/>
          <p:nvPr/>
        </p:nvSpPr>
        <p:spPr>
          <a:xfrm>
            <a:off x="338650" y="1797340"/>
            <a:ext cx="11514700" cy="171085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openEuler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到安卓系统大屏的无线投屏工具，实现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RVBook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（基于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openEuler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操作系统的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RISC-V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架构笔记本电脑）上的屏幕内容、演示文档、图片、视频实时显示在华为智慧屏、其他大屏上或者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系统电脑。工具需操作简单，需确保数据安全及高清、流畅播放。 </a:t>
            </a:r>
          </a:p>
          <a:p>
            <a:pPr>
              <a:lnSpc>
                <a:spcPct val="150000"/>
              </a:lnSpc>
            </a:pPr>
            <a:endParaRPr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442A2E-F57A-5BBE-FAB9-A509603CC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94805AAF-D11A-9FD2-6648-DD59C1FF7145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0419F77-507C-2890-C9A8-02952396F897}"/>
              </a:ext>
            </a:extLst>
          </p:cNvPr>
          <p:cNvSpPr/>
          <p:nvPr/>
        </p:nvSpPr>
        <p:spPr>
          <a:xfrm>
            <a:off x="3383486" y="0"/>
            <a:ext cx="8808514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>
            <a:extLst>
              <a:ext uri="{FF2B5EF4-FFF2-40B4-BE49-F238E27FC236}">
                <a16:creationId xmlns:a16="http://schemas.microsoft.com/office/drawing/2014/main" id="{5005FD27-7313-1ED1-3B0E-3EA69BAA4491}"/>
              </a:ext>
            </a:extLst>
          </p:cNvPr>
          <p:cNvSpPr txBox="1"/>
          <p:nvPr/>
        </p:nvSpPr>
        <p:spPr>
          <a:xfrm>
            <a:off x="7115743" y="215901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17CE258-F30E-2638-619B-10EADC2AC727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7A57F6AF-6344-10B5-2439-4B32A8C30776}"/>
              </a:ext>
            </a:extLst>
          </p:cNvPr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实验方法</a:t>
            </a: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6CF0E7FB-2674-189B-CFE9-B0E03E7FB9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学论网-www.xuelun.me">
            <a:extLst>
              <a:ext uri="{FF2B5EF4-FFF2-40B4-BE49-F238E27FC236}">
                <a16:creationId xmlns:a16="http://schemas.microsoft.com/office/drawing/2014/main" id="{7E6D3536-7C9C-17D3-97DB-9E88E6254AEC}"/>
              </a:ext>
            </a:extLst>
          </p:cNvPr>
          <p:cNvSpPr txBox="1"/>
          <p:nvPr/>
        </p:nvSpPr>
        <p:spPr>
          <a:xfrm>
            <a:off x="889869" y="1702817"/>
            <a:ext cx="9736701" cy="40191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环境的说明：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x11vnc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是一个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服务器，它允许用户远程查看和控制真实的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显示（即与物理显示器、键盘和鼠标相连的显示）。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可以被看作是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Unix/X11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系统上的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。它支持多种功能，包括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SSL/TLS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加密、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RSA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认证、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UNIX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账户和密码登录、服务器端缩放、单端口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HTTPS/HTTP+VNC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Zeroconf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服务广告、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TightVNC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UltraVNC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文件传输等。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的附加特性：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加密终端服务模式： 基于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Unix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用户名和密码，用户无需记忆自己的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端口号。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多平台支持： 支持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Mac OS X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、网络摄像头、电视卡捕获设备和嵌入式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IPv6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支持： 提供完整的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IPv6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5130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194A9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 dirty="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Part.03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8100" y="1047774"/>
            <a:ext cx="4495800" cy="94865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3151575" y="0"/>
            <a:ext cx="904042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8" name="TextBox 9"/>
          <p:cNvSpPr txBox="1"/>
          <p:nvPr/>
        </p:nvSpPr>
        <p:spPr>
          <a:xfrm>
            <a:off x="6999786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206821" y="1136590"/>
            <a:ext cx="2868659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启动</a:t>
            </a:r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</a:p>
        </p:txBody>
      </p:sp>
      <p:sp>
        <p:nvSpPr>
          <p:cNvPr id="19" name="文本框 34"/>
          <p:cNvSpPr>
            <a:spLocks noChangeArrowheads="1"/>
          </p:cNvSpPr>
          <p:nvPr/>
        </p:nvSpPr>
        <p:spPr bwMode="auto">
          <a:xfrm>
            <a:off x="726491" y="2446028"/>
            <a:ext cx="10441618" cy="3742178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这条命令是用于启动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服务的，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是一个工具，允许用户通过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协议远程访问和控制运行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的桌面环境。下面是命令中各个参数的含义：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-auth /run/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lightdm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/root/:0 :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指定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授权文件的位置，这里使用的是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lightdm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显示管理器的授权文件，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:0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表示第一个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屏幕，也就是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5900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端口。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rfbauth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/root/.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/passwd :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指定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认证的密码文件，这个文件包含了用于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连接的密码。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-shared :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允许多个用户同时连接到同一个桌面会话。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-forever :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服务崩溃，会自动重启服务。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noxrecord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: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禁止使用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XRecord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扩展，这通常用于提高性能，特别是在没有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XRecord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支持的系统中。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-loop :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在后台循环运行，即使没有客户端连接也不会退出。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-o /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tmp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/x11vnc.log :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指定日志文件的输出位置，所有的日志信息都会被写入到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tmp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/x11vnc.log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文件中。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0AFC6952-CF25-4BA8-A578-2367B87EF3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CBEC15D-8835-DE92-C2DA-8615EF62FA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208" y="1928359"/>
            <a:ext cx="7498730" cy="426757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335BF-93A0-7AB5-0741-FD72B878A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A5CFAF0D-08BF-50FD-963C-7ACF3014247A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AEDD530-9CE7-0B6A-0944-99D21FD88E21}"/>
              </a:ext>
            </a:extLst>
          </p:cNvPr>
          <p:cNvSpPr/>
          <p:nvPr/>
        </p:nvSpPr>
        <p:spPr>
          <a:xfrm>
            <a:off x="3151575" y="0"/>
            <a:ext cx="904042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8" name="TextBox 9">
            <a:extLst>
              <a:ext uri="{FF2B5EF4-FFF2-40B4-BE49-F238E27FC236}">
                <a16:creationId xmlns:a16="http://schemas.microsoft.com/office/drawing/2014/main" id="{3B91F34F-82C2-A3C1-FC5E-6C1EBDE0CAF3}"/>
              </a:ext>
            </a:extLst>
          </p:cNvPr>
          <p:cNvSpPr txBox="1"/>
          <p:nvPr/>
        </p:nvSpPr>
        <p:spPr>
          <a:xfrm>
            <a:off x="6999786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E8A46559-6B34-0188-F2DC-5B2F7E7D6408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3B30C8A9-F3E1-1C66-9EAE-9C54970034E3}"/>
              </a:ext>
            </a:extLst>
          </p:cNvPr>
          <p:cNvSpPr txBox="1"/>
          <p:nvPr/>
        </p:nvSpPr>
        <p:spPr>
          <a:xfrm>
            <a:off x="206821" y="1136590"/>
            <a:ext cx="2868659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启动</a:t>
            </a:r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50C4C485-53CD-E84E-E76A-50BF4CF713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3D3A1F7-7079-EFA8-0F50-5678868C2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8499" y="2027268"/>
            <a:ext cx="6615002" cy="3789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891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F358FF-D6E3-C176-1486-2ED01CE0D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4B5623D6-0141-9721-C6E2-10333E5D0794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2E0DEB7-6935-7C82-E3E4-9AD06B4D6C12}"/>
              </a:ext>
            </a:extLst>
          </p:cNvPr>
          <p:cNvSpPr/>
          <p:nvPr/>
        </p:nvSpPr>
        <p:spPr>
          <a:xfrm>
            <a:off x="3151575" y="0"/>
            <a:ext cx="904042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8" name="TextBox 9">
            <a:extLst>
              <a:ext uri="{FF2B5EF4-FFF2-40B4-BE49-F238E27FC236}">
                <a16:creationId xmlns:a16="http://schemas.microsoft.com/office/drawing/2014/main" id="{B5DFB444-23BA-34D4-CC13-30AF8C084CEE}"/>
              </a:ext>
            </a:extLst>
          </p:cNvPr>
          <p:cNvSpPr txBox="1"/>
          <p:nvPr/>
        </p:nvSpPr>
        <p:spPr>
          <a:xfrm>
            <a:off x="6999786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944C7C5-160A-4324-530F-7BABD20244E9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69C5C1F8-D001-9433-559F-259BFEFCA9F4}"/>
              </a:ext>
            </a:extLst>
          </p:cNvPr>
          <p:cNvSpPr txBox="1"/>
          <p:nvPr/>
        </p:nvSpPr>
        <p:spPr>
          <a:xfrm>
            <a:off x="206821" y="1136590"/>
            <a:ext cx="2868659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启动</a:t>
            </a:r>
            <a:r>
              <a:rPr lang="en-US" altLang="zh-CN" sz="1865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endParaRPr lang="zh-CN" altLang="en-US" sz="1865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4AFAF6A9-4CF2-9ACD-69C3-0E1B37F34A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F82E064-EEB1-B55C-2B9D-B5942DBCD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855" y="1727944"/>
            <a:ext cx="4511431" cy="472481"/>
          </a:xfrm>
          <a:prstGeom prst="rect">
            <a:avLst/>
          </a:prstGeom>
        </p:spPr>
      </p:pic>
      <p:sp>
        <p:nvSpPr>
          <p:cNvPr id="5" name="文本框 34">
            <a:extLst>
              <a:ext uri="{FF2B5EF4-FFF2-40B4-BE49-F238E27FC236}">
                <a16:creationId xmlns:a16="http://schemas.microsoft.com/office/drawing/2014/main" id="{6EEDBDA8-6F56-8698-B559-D567E1F72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491" y="2446028"/>
            <a:ext cx="4535795" cy="3372846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这条命令是用来启动一个名为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novnc_proxy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的工具，它是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项目的一部分，用于提供一个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接口来访问运行在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服务器上的远程桌面。具体参数的含义如下：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localhost:5900 :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这个参数指定了要连接的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服务器的地址和端口。在这里，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localhost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服务器运行在同一台机器上，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5900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服务器监听的默认端口号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也就是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X11vnc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运行端口号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4B86F33-972C-CB63-B76C-F151CA6771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4755" y="1084543"/>
            <a:ext cx="4813273" cy="260142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C2E31D2-2FF8-F2B2-21B8-2940B971DB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4755" y="3823484"/>
            <a:ext cx="4813273" cy="276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332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9F5A0B-32F1-63D0-7A8E-8FEF3CD4B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23EE601A-B090-48BE-BCFC-3D6059958E6A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C9852B3-BFA1-89A8-AB1F-6360FEE4A3DD}"/>
              </a:ext>
            </a:extLst>
          </p:cNvPr>
          <p:cNvSpPr/>
          <p:nvPr/>
        </p:nvSpPr>
        <p:spPr>
          <a:xfrm>
            <a:off x="3151575" y="0"/>
            <a:ext cx="904042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8" name="TextBox 9">
            <a:extLst>
              <a:ext uri="{FF2B5EF4-FFF2-40B4-BE49-F238E27FC236}">
                <a16:creationId xmlns:a16="http://schemas.microsoft.com/office/drawing/2014/main" id="{B2C9CD49-E344-83A3-C5B9-D3686C2CA2AB}"/>
              </a:ext>
            </a:extLst>
          </p:cNvPr>
          <p:cNvSpPr txBox="1"/>
          <p:nvPr/>
        </p:nvSpPr>
        <p:spPr>
          <a:xfrm>
            <a:off x="6999786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6EA86CA-B128-3E03-A78F-AA6946B6F039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53B5CDAC-215D-7EF0-83A1-2501810EBDC8}"/>
              </a:ext>
            </a:extLst>
          </p:cNvPr>
          <p:cNvSpPr txBox="1"/>
          <p:nvPr/>
        </p:nvSpPr>
        <p:spPr>
          <a:xfrm>
            <a:off x="-42907" y="1144901"/>
            <a:ext cx="2868659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远程投屏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8D14527B-EE1F-AB9D-FF61-57565E642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5" name="文本框 34">
            <a:extLst>
              <a:ext uri="{FF2B5EF4-FFF2-40B4-BE49-F238E27FC236}">
                <a16:creationId xmlns:a16="http://schemas.microsoft.com/office/drawing/2014/main" id="{96CB8F09-E8FC-3363-BA1C-519357AC33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225" y="1672645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在浏览器远程投屏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17C16D4-469D-E99D-2669-C7878458E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693" y="2234640"/>
            <a:ext cx="2606266" cy="41151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9FB7120-9BEE-DD82-DAE8-ED291B3E86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5131" y="1881740"/>
            <a:ext cx="6766543" cy="3792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7375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27A9F-7FBC-21CF-2396-C2A07DA54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C2FAB9DB-0970-3CC0-E848-52A4E4EC3ACC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6859321-5F8E-2DD2-2C12-1F47AD9C0466}"/>
              </a:ext>
            </a:extLst>
          </p:cNvPr>
          <p:cNvSpPr/>
          <p:nvPr/>
        </p:nvSpPr>
        <p:spPr>
          <a:xfrm>
            <a:off x="3151575" y="0"/>
            <a:ext cx="904042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8" name="TextBox 9">
            <a:extLst>
              <a:ext uri="{FF2B5EF4-FFF2-40B4-BE49-F238E27FC236}">
                <a16:creationId xmlns:a16="http://schemas.microsoft.com/office/drawing/2014/main" id="{A492ED47-B0A5-B987-2275-C9A4A199329B}"/>
              </a:ext>
            </a:extLst>
          </p:cNvPr>
          <p:cNvSpPr txBox="1"/>
          <p:nvPr/>
        </p:nvSpPr>
        <p:spPr>
          <a:xfrm>
            <a:off x="6999786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A410457D-DADC-BB64-79F5-DB1639FCB47D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CE399240-7BA2-D041-53ED-8ABB70E39FEC}"/>
              </a:ext>
            </a:extLst>
          </p:cNvPr>
          <p:cNvSpPr txBox="1"/>
          <p:nvPr/>
        </p:nvSpPr>
        <p:spPr>
          <a:xfrm>
            <a:off x="-42907" y="1144901"/>
            <a:ext cx="2868659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远程投屏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0DD32184-95CD-1A1C-68F5-6943D32CA89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5" name="文本框 34">
            <a:extLst>
              <a:ext uri="{FF2B5EF4-FFF2-40B4-BE49-F238E27FC236}">
                <a16:creationId xmlns:a16="http://schemas.microsoft.com/office/drawing/2014/main" id="{8DFEB2E3-8DE9-7681-4244-8D84C5E60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225" y="1672645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输入密码即可连接远程投屏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BD03C10-981F-CE52-807B-01514D9067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6644" y="2101530"/>
            <a:ext cx="7786283" cy="453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0349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29C9B-EB80-CBD3-7C33-A4D19F5D5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F6C5B4AC-88FD-FF9D-7A5E-354C45302F1B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DE92190-444B-B5DD-5F61-271D29FCC3E7}"/>
              </a:ext>
            </a:extLst>
          </p:cNvPr>
          <p:cNvSpPr/>
          <p:nvPr/>
        </p:nvSpPr>
        <p:spPr>
          <a:xfrm>
            <a:off x="3151575" y="0"/>
            <a:ext cx="904042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8" name="TextBox 9">
            <a:extLst>
              <a:ext uri="{FF2B5EF4-FFF2-40B4-BE49-F238E27FC236}">
                <a16:creationId xmlns:a16="http://schemas.microsoft.com/office/drawing/2014/main" id="{597B2B2E-E1CD-D542-4E16-46DFEB6F76E9}"/>
              </a:ext>
            </a:extLst>
          </p:cNvPr>
          <p:cNvSpPr txBox="1"/>
          <p:nvPr/>
        </p:nvSpPr>
        <p:spPr>
          <a:xfrm>
            <a:off x="6999786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EAA8216E-142E-5C19-AE2F-9AF6E742D126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AFB453F3-D82D-E671-5A17-BCE2C0D14740}"/>
              </a:ext>
            </a:extLst>
          </p:cNvPr>
          <p:cNvSpPr txBox="1"/>
          <p:nvPr/>
        </p:nvSpPr>
        <p:spPr>
          <a:xfrm>
            <a:off x="-42907" y="1144901"/>
            <a:ext cx="2868659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远程投屏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16DC7A26-320C-7DD2-008F-767D8D2CCA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5" name="文本框 34">
            <a:extLst>
              <a:ext uri="{FF2B5EF4-FFF2-40B4-BE49-F238E27FC236}">
                <a16:creationId xmlns:a16="http://schemas.microsoft.com/office/drawing/2014/main" id="{63A57E79-DECA-2B17-6B83-87E23C927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225" y="1672645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显示已经成功建立连接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1CB68F0-1535-8FF2-70B8-F8F8801C4A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1575" y="2234640"/>
            <a:ext cx="7786696" cy="404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7920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F9DB8-6407-AC48-CE74-6E242A608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1401DC8E-1C6E-CEEF-C9EE-2C3B3FEB01D3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DA19431-9BF4-D3C3-FCDE-50B5D3D8BD38}"/>
              </a:ext>
            </a:extLst>
          </p:cNvPr>
          <p:cNvSpPr/>
          <p:nvPr/>
        </p:nvSpPr>
        <p:spPr>
          <a:xfrm>
            <a:off x="3151575" y="0"/>
            <a:ext cx="904042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8" name="TextBox 9">
            <a:extLst>
              <a:ext uri="{FF2B5EF4-FFF2-40B4-BE49-F238E27FC236}">
                <a16:creationId xmlns:a16="http://schemas.microsoft.com/office/drawing/2014/main" id="{716FDAF9-EA1E-E39F-95D3-C2C56DCE356F}"/>
              </a:ext>
            </a:extLst>
          </p:cNvPr>
          <p:cNvSpPr txBox="1"/>
          <p:nvPr/>
        </p:nvSpPr>
        <p:spPr>
          <a:xfrm>
            <a:off x="6999786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217B704C-6873-CEE8-E1E3-606D61F6D7F0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E7945241-08FE-C25D-BF4D-A0B7E66922A8}"/>
              </a:ext>
            </a:extLst>
          </p:cNvPr>
          <p:cNvSpPr txBox="1"/>
          <p:nvPr/>
        </p:nvSpPr>
        <p:spPr>
          <a:xfrm>
            <a:off x="-42907" y="1144901"/>
            <a:ext cx="2868659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远程投屏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6908A0C4-8B12-D42F-DE1B-D857F0DC7D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5" name="文本框 34">
            <a:extLst>
              <a:ext uri="{FF2B5EF4-FFF2-40B4-BE49-F238E27FC236}">
                <a16:creationId xmlns:a16="http://schemas.microsoft.com/office/drawing/2014/main" id="{33AD5187-A6C7-C1F8-7376-BA3DF93786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225" y="1672645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成功连接到远程投屏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4040C6-1BFF-9E99-9F05-77704CFF1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1575" y="1672645"/>
            <a:ext cx="8492712" cy="474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7251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34739F-B09C-3941-7A14-A6347F1BB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3025761E-5998-8254-FFFC-DC4F7FAAAE63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B7F1BC5-D8A2-63C6-AB28-D67BD53C4EBC}"/>
              </a:ext>
            </a:extLst>
          </p:cNvPr>
          <p:cNvSpPr/>
          <p:nvPr/>
        </p:nvSpPr>
        <p:spPr>
          <a:xfrm>
            <a:off x="3151575" y="0"/>
            <a:ext cx="904042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8" name="TextBox 9">
            <a:extLst>
              <a:ext uri="{FF2B5EF4-FFF2-40B4-BE49-F238E27FC236}">
                <a16:creationId xmlns:a16="http://schemas.microsoft.com/office/drawing/2014/main" id="{95207DEE-861F-843F-D65A-1710A5AFDEC3}"/>
              </a:ext>
            </a:extLst>
          </p:cNvPr>
          <p:cNvSpPr txBox="1"/>
          <p:nvPr/>
        </p:nvSpPr>
        <p:spPr>
          <a:xfrm>
            <a:off x="6999786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9EC42C49-4568-A8A7-2F82-FCAC9E867D11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32D82B6F-2084-9BE9-CA84-2B037FCBF9C7}"/>
              </a:ext>
            </a:extLst>
          </p:cNvPr>
          <p:cNvSpPr txBox="1"/>
          <p:nvPr/>
        </p:nvSpPr>
        <p:spPr>
          <a:xfrm>
            <a:off x="-42907" y="1144901"/>
            <a:ext cx="2868659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远程投屏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B97B016-2876-FF45-A060-240C10390E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5" name="文本框 34">
            <a:extLst>
              <a:ext uri="{FF2B5EF4-FFF2-40B4-BE49-F238E27FC236}">
                <a16:creationId xmlns:a16="http://schemas.microsoft.com/office/drawing/2014/main" id="{7BCB6F71-72BA-4249-B5FF-FAEB4DEA80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225" y="1672645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在手机远程投屏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CABED33-1AFB-A4DC-F027-DF2D9F285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794" y="2765723"/>
            <a:ext cx="2606266" cy="411516"/>
          </a:xfrm>
          <a:prstGeom prst="rect">
            <a:avLst/>
          </a:prstGeom>
        </p:spPr>
      </p:pic>
      <p:sp>
        <p:nvSpPr>
          <p:cNvPr id="2" name="文本框 34">
            <a:extLst>
              <a:ext uri="{FF2B5EF4-FFF2-40B4-BE49-F238E27FC236}">
                <a16:creationId xmlns:a16="http://schemas.microsoft.com/office/drawing/2014/main" id="{4A2553EE-9E7F-9D09-9001-31850E2B9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794" y="2170486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浏览器中输入：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B7821C4-AEB5-5000-3069-7F8DF3349B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8823" y="907523"/>
            <a:ext cx="2645926" cy="572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735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-1791046" y="1892300"/>
            <a:ext cx="5651845" cy="3073400"/>
          </a:xfrm>
          <a:prstGeom prst="roundRect">
            <a:avLst>
              <a:gd name="adj" fmla="val 50000"/>
            </a:avLst>
          </a:prstGeom>
          <a:solidFill>
            <a:srgbClr val="194A9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-1556426" y="1998319"/>
            <a:ext cx="5261917" cy="2861362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40835" y="6273633"/>
            <a:ext cx="1710330" cy="358653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5642044" y="120457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642044" y="217250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/>
        </p:nvSpPr>
        <p:spPr>
          <a:xfrm>
            <a:off x="5642044" y="314042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8" name="圆角矩形 7"/>
          <p:cNvSpPr/>
          <p:nvPr/>
        </p:nvSpPr>
        <p:spPr>
          <a:xfrm>
            <a:off x="5642044" y="410835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59" name="圆角矩形 58"/>
          <p:cNvSpPr/>
          <p:nvPr/>
        </p:nvSpPr>
        <p:spPr>
          <a:xfrm>
            <a:off x="6746944" y="120457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前期调研</a:t>
            </a:r>
          </a:p>
        </p:txBody>
      </p:sp>
      <p:sp>
        <p:nvSpPr>
          <p:cNvPr id="60" name="圆角矩形 59"/>
          <p:cNvSpPr/>
          <p:nvPr/>
        </p:nvSpPr>
        <p:spPr>
          <a:xfrm>
            <a:off x="6746944" y="217250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实验方法</a:t>
            </a:r>
          </a:p>
        </p:txBody>
      </p:sp>
      <p:sp>
        <p:nvSpPr>
          <p:cNvPr id="61" name="圆角矩形 60"/>
          <p:cNvSpPr/>
          <p:nvPr/>
        </p:nvSpPr>
        <p:spPr>
          <a:xfrm>
            <a:off x="6746944" y="314042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实验流程</a:t>
            </a:r>
          </a:p>
        </p:txBody>
      </p:sp>
      <p:sp>
        <p:nvSpPr>
          <p:cNvPr id="62" name="圆角矩形 61"/>
          <p:cNvSpPr/>
          <p:nvPr/>
        </p:nvSpPr>
        <p:spPr>
          <a:xfrm>
            <a:off x="6746944" y="410835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项目总结</a:t>
            </a:r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FAE29-A8D6-B080-889F-9A0DF84F6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90B1AE83-E205-EBA9-9B07-19D2B71A0A3D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EFA5B9B-A7C9-6542-EDDB-C5BB066173EA}"/>
              </a:ext>
            </a:extLst>
          </p:cNvPr>
          <p:cNvSpPr/>
          <p:nvPr/>
        </p:nvSpPr>
        <p:spPr>
          <a:xfrm>
            <a:off x="3151575" y="0"/>
            <a:ext cx="904042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8" name="TextBox 9">
            <a:extLst>
              <a:ext uri="{FF2B5EF4-FFF2-40B4-BE49-F238E27FC236}">
                <a16:creationId xmlns:a16="http://schemas.microsoft.com/office/drawing/2014/main" id="{D14F9281-E9EC-29DB-CFB0-668F2AD20D14}"/>
              </a:ext>
            </a:extLst>
          </p:cNvPr>
          <p:cNvSpPr txBox="1"/>
          <p:nvPr/>
        </p:nvSpPr>
        <p:spPr>
          <a:xfrm>
            <a:off x="6999786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754E5F2D-53D6-0F48-0ADB-E85345A19E61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64F48A71-7629-FDC8-FF65-388CA5FD0963}"/>
              </a:ext>
            </a:extLst>
          </p:cNvPr>
          <p:cNvSpPr txBox="1"/>
          <p:nvPr/>
        </p:nvSpPr>
        <p:spPr>
          <a:xfrm>
            <a:off x="-42907" y="1144901"/>
            <a:ext cx="2868659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远程投屏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07EC669E-E265-7469-B9AD-A10037AAEC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5" name="文本框 34">
            <a:extLst>
              <a:ext uri="{FF2B5EF4-FFF2-40B4-BE49-F238E27FC236}">
                <a16:creationId xmlns:a16="http://schemas.microsoft.com/office/drawing/2014/main" id="{D73F96B9-FCCE-3756-4DD0-41CFD632CF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225" y="1672645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在手机远程投屏</a:t>
            </a:r>
          </a:p>
        </p:txBody>
      </p:sp>
      <p:sp>
        <p:nvSpPr>
          <p:cNvPr id="2" name="文本框 34">
            <a:extLst>
              <a:ext uri="{FF2B5EF4-FFF2-40B4-BE49-F238E27FC236}">
                <a16:creationId xmlns:a16="http://schemas.microsoft.com/office/drawing/2014/main" id="{89E186DB-2607-ADAA-240C-03D7782E40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794" y="2170486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输入密码建立连接：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A015A32-2D13-C687-DCB8-DA63A66281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8184" y="904760"/>
            <a:ext cx="2647204" cy="572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428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C341A-50F0-C4A2-D9CA-3A81C795A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0EC8EFBB-8E06-8EF6-6F88-016D620A9A39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E0FE4DE-8E1F-1838-E3CB-F66ABD3D2563}"/>
              </a:ext>
            </a:extLst>
          </p:cNvPr>
          <p:cNvSpPr/>
          <p:nvPr/>
        </p:nvSpPr>
        <p:spPr>
          <a:xfrm>
            <a:off x="3151575" y="0"/>
            <a:ext cx="904042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8" name="TextBox 9">
            <a:extLst>
              <a:ext uri="{FF2B5EF4-FFF2-40B4-BE49-F238E27FC236}">
                <a16:creationId xmlns:a16="http://schemas.microsoft.com/office/drawing/2014/main" id="{DC0DEB2C-404E-80C9-C682-67B734A47310}"/>
              </a:ext>
            </a:extLst>
          </p:cNvPr>
          <p:cNvSpPr txBox="1"/>
          <p:nvPr/>
        </p:nvSpPr>
        <p:spPr>
          <a:xfrm>
            <a:off x="6999786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5943F87-7FDC-3015-5A5D-CEC427644FA1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55305F31-F3F7-E6E1-134A-4419C38D9D4F}"/>
              </a:ext>
            </a:extLst>
          </p:cNvPr>
          <p:cNvSpPr txBox="1"/>
          <p:nvPr/>
        </p:nvSpPr>
        <p:spPr>
          <a:xfrm>
            <a:off x="-42907" y="1144901"/>
            <a:ext cx="2868659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远程投屏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CA45575D-A458-289E-F530-6701F3DD27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5" name="文本框 34">
            <a:extLst>
              <a:ext uri="{FF2B5EF4-FFF2-40B4-BE49-F238E27FC236}">
                <a16:creationId xmlns:a16="http://schemas.microsoft.com/office/drawing/2014/main" id="{7DE3E2BC-6947-E198-0972-58A37ECA22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225" y="1672645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在手机远程投屏</a:t>
            </a:r>
          </a:p>
        </p:txBody>
      </p:sp>
      <p:sp>
        <p:nvSpPr>
          <p:cNvPr id="2" name="文本框 34">
            <a:extLst>
              <a:ext uri="{FF2B5EF4-FFF2-40B4-BE49-F238E27FC236}">
                <a16:creationId xmlns:a16="http://schemas.microsoft.com/office/drawing/2014/main" id="{C1DCE6D6-6E34-3B94-4AEE-6A62B73F49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794" y="2170486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noVNC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显示已经成功建立连接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92C7945-E9AB-D6CB-4AF9-FFB4DD038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8458" y="1438183"/>
            <a:ext cx="6846656" cy="480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4283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522D46-D963-F513-AB7B-61AE34864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A7053B78-35A4-087C-8CB6-D0B5EC967CB6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61F4595-F8DF-7898-E1B9-CD46E0C6E987}"/>
              </a:ext>
            </a:extLst>
          </p:cNvPr>
          <p:cNvSpPr/>
          <p:nvPr/>
        </p:nvSpPr>
        <p:spPr>
          <a:xfrm>
            <a:off x="3151575" y="0"/>
            <a:ext cx="9040423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8" name="TextBox 9">
            <a:extLst>
              <a:ext uri="{FF2B5EF4-FFF2-40B4-BE49-F238E27FC236}">
                <a16:creationId xmlns:a16="http://schemas.microsoft.com/office/drawing/2014/main" id="{32CF0967-048C-0E5A-C2ED-D332598509CE}"/>
              </a:ext>
            </a:extLst>
          </p:cNvPr>
          <p:cNvSpPr txBox="1"/>
          <p:nvPr/>
        </p:nvSpPr>
        <p:spPr>
          <a:xfrm>
            <a:off x="6999786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4F323F87-299C-44AA-AFD2-592F3A8CB9A9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10666D06-D6E7-8B29-7F74-3CDAFE3ECB7C}"/>
              </a:ext>
            </a:extLst>
          </p:cNvPr>
          <p:cNvSpPr txBox="1"/>
          <p:nvPr/>
        </p:nvSpPr>
        <p:spPr>
          <a:xfrm>
            <a:off x="-42907" y="1144901"/>
            <a:ext cx="2868659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远程投屏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F889A604-5DD5-3D31-F3D4-443A12C74C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5" name="文本框 34">
            <a:extLst>
              <a:ext uri="{FF2B5EF4-FFF2-40B4-BE49-F238E27FC236}">
                <a16:creationId xmlns:a16="http://schemas.microsoft.com/office/drawing/2014/main" id="{120AD21C-8DBE-13B5-A3BF-A668D937A7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225" y="1672645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在手机远程投屏</a:t>
            </a:r>
          </a:p>
        </p:txBody>
      </p:sp>
      <p:sp>
        <p:nvSpPr>
          <p:cNvPr id="2" name="文本框 34">
            <a:extLst>
              <a:ext uri="{FF2B5EF4-FFF2-40B4-BE49-F238E27FC236}">
                <a16:creationId xmlns:a16="http://schemas.microsoft.com/office/drawing/2014/main" id="{AF11CB6D-74E6-C8D4-199F-191F13646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794" y="2170486"/>
            <a:ext cx="8799249" cy="41819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成功连接到远程投屏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D713E20-4CD8-B509-48BE-F2F05F6B34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600" y="968535"/>
            <a:ext cx="2617734" cy="566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7199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194A9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Part.04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8100" y="1047774"/>
            <a:ext cx="4495800" cy="948654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3275860" y="0"/>
            <a:ext cx="8916139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30" name="TextBox 11"/>
          <p:cNvSpPr txBox="1"/>
          <p:nvPr/>
        </p:nvSpPr>
        <p:spPr>
          <a:xfrm>
            <a:off x="6960185" y="224420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</a:p>
        </p:txBody>
      </p:sp>
      <p:sp>
        <p:nvSpPr>
          <p:cNvPr id="20" name="矩形 19"/>
          <p:cNvSpPr/>
          <p:nvPr/>
        </p:nvSpPr>
        <p:spPr>
          <a:xfrm>
            <a:off x="3169097" y="2044700"/>
            <a:ext cx="8127554" cy="4140000"/>
          </a:xfrm>
          <a:prstGeom prst="rect">
            <a:avLst/>
          </a:prstGeom>
          <a:noFill/>
          <a:ln w="19050">
            <a:solidFill>
              <a:srgbClr val="194A96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21" name="组合 20"/>
          <p:cNvGrpSpPr/>
          <p:nvPr/>
        </p:nvGrpSpPr>
        <p:grpSpPr>
          <a:xfrm>
            <a:off x="3537989" y="2234390"/>
            <a:ext cx="7517994" cy="787523"/>
            <a:chOff x="4910250" y="2459187"/>
            <a:chExt cx="4988898" cy="590641"/>
          </a:xfrm>
        </p:grpSpPr>
        <p:sp>
          <p:nvSpPr>
            <p:cNvPr id="23" name="矩形 22"/>
            <p:cNvSpPr/>
            <p:nvPr/>
          </p:nvSpPr>
          <p:spPr>
            <a:xfrm>
              <a:off x="5296473" y="2459187"/>
              <a:ext cx="4602675" cy="5906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项目初期，我们对</a:t>
              </a:r>
              <a:r>
                <a:rPr lang="en-US" altLang="zh-CN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MiracleCast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协议和推流方式进行了深入的调研。经过综合评估，我们发现这两种方案均不能完全满足项目的需求。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4910250" y="2570667"/>
              <a:ext cx="309415" cy="367328"/>
            </a:xfrm>
            <a:prstGeom prst="rect">
              <a:avLst/>
            </a:prstGeom>
            <a:solidFill>
              <a:srgbClr val="0070C0">
                <a:alpha val="50000"/>
              </a:srgb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537989" y="3149912"/>
            <a:ext cx="7606260" cy="787524"/>
            <a:chOff x="4910249" y="3241174"/>
            <a:chExt cx="5704695" cy="590642"/>
          </a:xfrm>
        </p:grpSpPr>
        <p:sp>
          <p:nvSpPr>
            <p:cNvPr id="32" name="文本框 31"/>
            <p:cNvSpPr txBox="1"/>
            <p:nvPr/>
          </p:nvSpPr>
          <p:spPr>
            <a:xfrm>
              <a:off x="5346848" y="3241174"/>
              <a:ext cx="5268096" cy="590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鉴于</a:t>
              </a:r>
              <a:r>
                <a:rPr lang="en-US" altLang="zh-CN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MiracleCast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协议和推流方式的不足，我们开始寻找新的解决方案。在广泛的市场调研和技术评估后，我们发现了</a:t>
              </a:r>
              <a:r>
                <a:rPr lang="en-US" altLang="zh-CN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noVNC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x11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项目。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4910249" y="3335384"/>
              <a:ext cx="349704" cy="367328"/>
            </a:xfrm>
            <a:prstGeom prst="rect">
              <a:avLst/>
            </a:prstGeom>
            <a:solidFill>
              <a:srgbClr val="0070C0">
                <a:alpha val="50000"/>
              </a:srgb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537989" y="4070287"/>
            <a:ext cx="7606260" cy="1156855"/>
            <a:chOff x="4910249" y="3991780"/>
            <a:chExt cx="5704695" cy="867640"/>
          </a:xfrm>
        </p:grpSpPr>
        <p:sp>
          <p:nvSpPr>
            <p:cNvPr id="38" name="文本框 37"/>
            <p:cNvSpPr txBox="1"/>
            <p:nvPr/>
          </p:nvSpPr>
          <p:spPr>
            <a:xfrm>
              <a:off x="5346848" y="3991780"/>
              <a:ext cx="5268096" cy="867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基于方案的可行性验证，我们开始了项目的构建工作。通过团队的共同努力，我们成功实现了无线投屏，它不仅满足了项目的所有技术要求，而且在实际运行中表现出色。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4910249" y="4085990"/>
              <a:ext cx="349704" cy="367328"/>
            </a:xfrm>
            <a:prstGeom prst="rect">
              <a:avLst/>
            </a:prstGeom>
            <a:solidFill>
              <a:srgbClr val="0070C0">
                <a:alpha val="50000"/>
              </a:srgb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537989" y="5227142"/>
            <a:ext cx="7606260" cy="787524"/>
            <a:chOff x="4910249" y="3991780"/>
            <a:chExt cx="5704695" cy="590642"/>
          </a:xfrm>
        </p:grpSpPr>
        <p:sp>
          <p:nvSpPr>
            <p:cNvPr id="41" name="文本框 40"/>
            <p:cNvSpPr txBox="1"/>
            <p:nvPr/>
          </p:nvSpPr>
          <p:spPr>
            <a:xfrm>
              <a:off x="5346848" y="3991780"/>
              <a:ext cx="5268096" cy="590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本项目的成功归功于我们对无线投屏技术的深入调研，以及对具体技术的精准选择和有效验证。最后，我们提升了团队的技术能力和项目管理水平。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4910249" y="4085990"/>
              <a:ext cx="349704" cy="367328"/>
            </a:xfrm>
            <a:prstGeom prst="rect">
              <a:avLst/>
            </a:prstGeom>
            <a:solidFill>
              <a:srgbClr val="0070C0">
                <a:alpha val="50000"/>
              </a:srgb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3" name="矩形 42"/>
          <p:cNvSpPr/>
          <p:nvPr/>
        </p:nvSpPr>
        <p:spPr>
          <a:xfrm>
            <a:off x="806445" y="2044700"/>
            <a:ext cx="2210250" cy="4139999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项目基本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结论</a:t>
            </a: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6AD28BA3-3AD9-4E81-8B14-0026AEE64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H_Other_8"/>
          <p:cNvPicPr/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5400000" flipH="1">
            <a:off x="6024000" y="-3032194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MH_Other_8"/>
          <p:cNvPicPr/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16200000" flipH="1" flipV="1">
            <a:off x="6024001" y="-127232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2204967"/>
            <a:ext cx="12192000" cy="286136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590800" y="3137598"/>
            <a:ext cx="7010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请各位老师指正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82973" y="652725"/>
            <a:ext cx="4226054" cy="886197"/>
          </a:xfrm>
          <a:prstGeom prst="rect">
            <a:avLst/>
          </a:prstGeom>
        </p:spPr>
      </p:pic>
      <p:sp>
        <p:nvSpPr>
          <p:cNvPr id="2" name="TextBox 6">
            <a:extLst>
              <a:ext uri="{FF2B5EF4-FFF2-40B4-BE49-F238E27FC236}">
                <a16:creationId xmlns:a16="http://schemas.microsoft.com/office/drawing/2014/main" id="{3E03AAAF-D4EC-934F-7336-1C6C42AF0C9B}"/>
              </a:ext>
            </a:extLst>
          </p:cNvPr>
          <p:cNvSpPr txBox="1"/>
          <p:nvPr/>
        </p:nvSpPr>
        <p:spPr>
          <a:xfrm>
            <a:off x="4138251" y="5644929"/>
            <a:ext cx="4410945" cy="400085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b="1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</a:t>
            </a:r>
            <a:r>
              <a:rPr lang="zh-CN" altLang="en-US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：李锦源、张杰、高郁滔</a:t>
            </a:r>
          </a:p>
        </p:txBody>
      </p:sp>
      <p:sp>
        <p:nvSpPr>
          <p:cNvPr id="3" name="Freeform 7">
            <a:extLst>
              <a:ext uri="{FF2B5EF4-FFF2-40B4-BE49-F238E27FC236}">
                <a16:creationId xmlns:a16="http://schemas.microsoft.com/office/drawing/2014/main" id="{D80A48F0-30F8-7AD9-D5B4-D4ECCE231EA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596444" y="5611849"/>
            <a:ext cx="462900" cy="46624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rgbClr val="194A96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194A9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Part.01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前期调研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8100" y="1047774"/>
            <a:ext cx="4495800" cy="94865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11F44-8442-8825-8D35-F53743FB9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C1D84771-4DF5-7EE1-5BC6-FC853F93367D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5956787-F9D4-7770-5A09-A676BA0FC219}"/>
              </a:ext>
            </a:extLst>
          </p:cNvPr>
          <p:cNvSpPr/>
          <p:nvPr/>
        </p:nvSpPr>
        <p:spPr>
          <a:xfrm>
            <a:off x="3231850" y="0"/>
            <a:ext cx="8960150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>
            <a:extLst>
              <a:ext uri="{FF2B5EF4-FFF2-40B4-BE49-F238E27FC236}">
                <a16:creationId xmlns:a16="http://schemas.microsoft.com/office/drawing/2014/main" id="{B29E3193-E6A6-B4FD-CF63-EA417C46C948}"/>
              </a:ext>
            </a:extLst>
          </p:cNvPr>
          <p:cNvSpPr txBox="1"/>
          <p:nvPr/>
        </p:nvSpPr>
        <p:spPr>
          <a:xfrm>
            <a:off x="6595544" y="224420"/>
            <a:ext cx="2232762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前期调研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AE93BA8F-5AB1-9DA9-AF55-5234C052F7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CC2CB18C-1636-5103-0359-9D9CDC8007DC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2B8D2FE2-B4BC-5117-03A5-8BE08DC089C9}"/>
              </a:ext>
            </a:extLst>
          </p:cNvPr>
          <p:cNvSpPr txBox="1"/>
          <p:nvPr/>
        </p:nvSpPr>
        <p:spPr>
          <a:xfrm>
            <a:off x="-57771" y="1214118"/>
            <a:ext cx="3146337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1.1 </a:t>
            </a:r>
            <a:r>
              <a:rPr lang="en-US" altLang="zh-CN" dirty="0" err="1"/>
              <a:t>MiracleCast</a:t>
            </a:r>
            <a:r>
              <a:rPr lang="zh-CN" altLang="en-US" dirty="0"/>
              <a:t>协议</a:t>
            </a:r>
          </a:p>
        </p:txBody>
      </p:sp>
      <p:sp>
        <p:nvSpPr>
          <p:cNvPr id="32" name="学论网-www.xuelun.me">
            <a:extLst>
              <a:ext uri="{FF2B5EF4-FFF2-40B4-BE49-F238E27FC236}">
                <a16:creationId xmlns:a16="http://schemas.microsoft.com/office/drawing/2014/main" id="{AA07713E-F56C-E8AB-02C2-3B6CF90FE2DB}"/>
              </a:ext>
            </a:extLst>
          </p:cNvPr>
          <p:cNvSpPr txBox="1"/>
          <p:nvPr/>
        </p:nvSpPr>
        <p:spPr>
          <a:xfrm>
            <a:off x="321699" y="2162171"/>
            <a:ext cx="11514700" cy="217251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MiracleCast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是一个开源软件项目，它基于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Wi-Fi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显示规范（也称为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Miracast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）实现，旨在通过无线方式连接外部显示器到您的系统。这个项目允许用户无需物理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HDMI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连接，就能将本地内容流式传输至外部设备，或者将嵌入式设备转变为具备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显示功能的外部屏幕。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它的核心实现包括 显示源（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Display-Source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和 显示接收端（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Display-Sink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两部分。显示源功能允许用户将外部显示器连接到系统并流式传输本地内容，而显示接收端功能则使用户能够创建自己的无线显示设备。</a:t>
            </a:r>
          </a:p>
          <a:p>
            <a:pPr>
              <a:lnSpc>
                <a:spcPct val="150000"/>
              </a:lnSpc>
            </a:pPr>
            <a:endParaRPr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6691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81AAD-46B7-F730-2057-D5A5E8C7F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77719AB3-280D-6A3C-21D0-E6CBFDD13205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3C6CFE2-1665-D1ED-618E-5E24420F31AA}"/>
              </a:ext>
            </a:extLst>
          </p:cNvPr>
          <p:cNvSpPr/>
          <p:nvPr/>
        </p:nvSpPr>
        <p:spPr>
          <a:xfrm>
            <a:off x="3231850" y="0"/>
            <a:ext cx="8960150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>
            <a:extLst>
              <a:ext uri="{FF2B5EF4-FFF2-40B4-BE49-F238E27FC236}">
                <a16:creationId xmlns:a16="http://schemas.microsoft.com/office/drawing/2014/main" id="{76F7C925-CEF2-39BD-E6DC-ACA7050D78F1}"/>
              </a:ext>
            </a:extLst>
          </p:cNvPr>
          <p:cNvSpPr txBox="1"/>
          <p:nvPr/>
        </p:nvSpPr>
        <p:spPr>
          <a:xfrm>
            <a:off x="6595544" y="224420"/>
            <a:ext cx="2232762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前期调研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14BFF081-A8AF-4F53-8F9E-399820B373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3429E5B4-8F35-1E13-0620-347E35B742B2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5E5B28C2-4ED8-B0C1-3333-196E9E9A28CC}"/>
              </a:ext>
            </a:extLst>
          </p:cNvPr>
          <p:cNvSpPr txBox="1"/>
          <p:nvPr/>
        </p:nvSpPr>
        <p:spPr>
          <a:xfrm>
            <a:off x="-57771" y="1214118"/>
            <a:ext cx="3146337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1.1 </a:t>
            </a:r>
            <a:r>
              <a:rPr lang="en-US" altLang="zh-CN" dirty="0" err="1"/>
              <a:t>MiracleCast</a:t>
            </a:r>
            <a:r>
              <a:rPr lang="zh-CN" altLang="en-US" dirty="0"/>
              <a:t>协议</a:t>
            </a:r>
          </a:p>
        </p:txBody>
      </p:sp>
      <p:sp>
        <p:nvSpPr>
          <p:cNvPr id="2" name="学论网-www.xuelun.me">
            <a:extLst>
              <a:ext uri="{FF2B5EF4-FFF2-40B4-BE49-F238E27FC236}">
                <a16:creationId xmlns:a16="http://schemas.microsoft.com/office/drawing/2014/main" id="{87A1E4F4-9C2D-5CE1-B395-C19E678A2B63}"/>
              </a:ext>
            </a:extLst>
          </p:cNvPr>
          <p:cNvSpPr txBox="1"/>
          <p:nvPr/>
        </p:nvSpPr>
        <p:spPr>
          <a:xfrm>
            <a:off x="425752" y="1773034"/>
            <a:ext cx="5238201" cy="143385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部署过程以及遇到的问题：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首先我们从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获取源码并进行编译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902DEE-A40D-BAD9-C81F-2944E68EC3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618" y="2569088"/>
            <a:ext cx="4008467" cy="3909399"/>
          </a:xfrm>
          <a:prstGeom prst="rect">
            <a:avLst/>
          </a:prstGeom>
        </p:spPr>
      </p:pic>
      <p:sp>
        <p:nvSpPr>
          <p:cNvPr id="5" name="学论网-www.xuelun.me">
            <a:extLst>
              <a:ext uri="{FF2B5EF4-FFF2-40B4-BE49-F238E27FC236}">
                <a16:creationId xmlns:a16="http://schemas.microsoft.com/office/drawing/2014/main" id="{F5C37185-4D95-5554-AF89-2C467625C301}"/>
              </a:ext>
            </a:extLst>
          </p:cNvPr>
          <p:cNvSpPr txBox="1"/>
          <p:nvPr/>
        </p:nvSpPr>
        <p:spPr>
          <a:xfrm>
            <a:off x="6209203" y="1270714"/>
            <a:ext cx="5238201" cy="69519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使用发送端进行启动：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827F9EC-9029-27AE-2AF9-CFB9BC6797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6626" y="1763520"/>
            <a:ext cx="2926334" cy="868755"/>
          </a:xfrm>
          <a:prstGeom prst="rect">
            <a:avLst/>
          </a:prstGeom>
        </p:spPr>
      </p:pic>
      <p:sp>
        <p:nvSpPr>
          <p:cNvPr id="8" name="学论网-www.xuelun.me">
            <a:extLst>
              <a:ext uri="{FF2B5EF4-FFF2-40B4-BE49-F238E27FC236}">
                <a16:creationId xmlns:a16="http://schemas.microsoft.com/office/drawing/2014/main" id="{6A4A1A3F-608D-2E93-2C48-D7D5F7B551F4}"/>
              </a:ext>
            </a:extLst>
          </p:cNvPr>
          <p:cNvSpPr txBox="1"/>
          <p:nvPr/>
        </p:nvSpPr>
        <p:spPr>
          <a:xfrm>
            <a:off x="6209204" y="2790312"/>
            <a:ext cx="5238201" cy="69519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进入控制台，选取特定的连接：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E0F7729-0918-5637-53A5-42A41BAFC8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6626" y="3280318"/>
            <a:ext cx="2796782" cy="632515"/>
          </a:xfrm>
          <a:prstGeom prst="rect">
            <a:avLst/>
          </a:prstGeom>
        </p:spPr>
      </p:pic>
      <p:sp>
        <p:nvSpPr>
          <p:cNvPr id="11" name="学论网-www.xuelun.me">
            <a:extLst>
              <a:ext uri="{FF2B5EF4-FFF2-40B4-BE49-F238E27FC236}">
                <a16:creationId xmlns:a16="http://schemas.microsoft.com/office/drawing/2014/main" id="{33B52D4C-F4CC-F440-AD61-4E465E0A786C}"/>
              </a:ext>
            </a:extLst>
          </p:cNvPr>
          <p:cNvSpPr txBox="1"/>
          <p:nvPr/>
        </p:nvSpPr>
        <p:spPr>
          <a:xfrm>
            <a:off x="6209205" y="4340165"/>
            <a:ext cx="5238201" cy="180318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命令之后可以正确的探测设备，但是发现无法正确地连接设备。得到结论：设备的部分驱动不完整，可能需要网卡厂家协助。但是我们无法正确地定位网卡的问题，因此这个协议的链接也无法继续往前推进了。	</a:t>
            </a:r>
          </a:p>
        </p:txBody>
      </p:sp>
    </p:spTree>
    <p:extLst>
      <p:ext uri="{BB962C8B-B14F-4D97-AF65-F5344CB8AC3E}">
        <p14:creationId xmlns:p14="http://schemas.microsoft.com/office/powerpoint/2010/main" val="3193341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E53054-D5CE-2D17-2450-FDD0B33AE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5FC7ED03-80AA-654F-766A-9621D8FD0481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C91CA0F-5AB2-7423-1EA8-5AB68E6E588D}"/>
              </a:ext>
            </a:extLst>
          </p:cNvPr>
          <p:cNvSpPr/>
          <p:nvPr/>
        </p:nvSpPr>
        <p:spPr>
          <a:xfrm>
            <a:off x="3231850" y="0"/>
            <a:ext cx="8960150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>
            <a:extLst>
              <a:ext uri="{FF2B5EF4-FFF2-40B4-BE49-F238E27FC236}">
                <a16:creationId xmlns:a16="http://schemas.microsoft.com/office/drawing/2014/main" id="{582BB56D-13ED-5DC6-0B5B-921FDFEB00F6}"/>
              </a:ext>
            </a:extLst>
          </p:cNvPr>
          <p:cNvSpPr txBox="1"/>
          <p:nvPr/>
        </p:nvSpPr>
        <p:spPr>
          <a:xfrm>
            <a:off x="6595544" y="224420"/>
            <a:ext cx="2232762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前期调研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FF59DD1F-5027-921E-5CD1-C7CB390D3B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4809516A-654B-FDB8-C3D4-4C23F686922F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AD48EFC6-5B07-D148-FF6D-A715B5F5F52D}"/>
              </a:ext>
            </a:extLst>
          </p:cNvPr>
          <p:cNvSpPr txBox="1"/>
          <p:nvPr/>
        </p:nvSpPr>
        <p:spPr>
          <a:xfrm>
            <a:off x="-510532" y="1238362"/>
            <a:ext cx="3146337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1.2 </a:t>
            </a:r>
            <a:r>
              <a:rPr lang="zh-CN" altLang="en-US" dirty="0"/>
              <a:t>推流方式</a:t>
            </a:r>
          </a:p>
        </p:txBody>
      </p:sp>
      <p:sp>
        <p:nvSpPr>
          <p:cNvPr id="32" name="学论网-www.xuelun.me">
            <a:extLst>
              <a:ext uri="{FF2B5EF4-FFF2-40B4-BE49-F238E27FC236}">
                <a16:creationId xmlns:a16="http://schemas.microsoft.com/office/drawing/2014/main" id="{308BBA9D-A519-A290-525E-B71E2FB1BE0E}"/>
              </a:ext>
            </a:extLst>
          </p:cNvPr>
          <p:cNvSpPr txBox="1"/>
          <p:nvPr/>
        </p:nvSpPr>
        <p:spPr>
          <a:xfrm>
            <a:off x="321699" y="1902776"/>
            <a:ext cx="11514700" cy="438850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推流是一种将实时视频数据从一个源端（如摄像头、采集卡等）发送到一个或多个目标端（如服务器、云平台、移动设备等）的过程。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下面是推流方式的一些关键点：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视频采集：通过摄像头、采集卡等设备获取视频信号，并将其转化为数字数据。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视频编码：将采集到的视频数据进行压缩编码，减少数据量并提高传输效率。常用的视频编码标准包括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H.264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H.265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媒体传输：通过网络将编码后的视频数据传输到目标端。传输过程中需要考虑网络带宽、延迟等因素，以保证视频数据的实时性和流畅性。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视频解码：目标端接收到视频数据后，需要进行解码操作，将压缩后的数据还原为原始的视频信号。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推流协议与传输：使用特定的流媒体协议将编码后的视频数据通过网络传输到目标端。常用的流传输协议包括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RTSP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RTMP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HLS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等。例如，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RTMP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Real-Time Messaging Protocol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）是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Adobe Systems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开发的一种流媒体协议，广泛应用于直播领域。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2956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BE76BB-BDAC-EABC-B6C4-5813AD018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34075EBD-2235-FBDB-5B27-75ED2492C0D9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2463396-A8FB-133E-3BD3-9DC603B75157}"/>
              </a:ext>
            </a:extLst>
          </p:cNvPr>
          <p:cNvSpPr/>
          <p:nvPr/>
        </p:nvSpPr>
        <p:spPr>
          <a:xfrm>
            <a:off x="3231850" y="0"/>
            <a:ext cx="8960150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>
            <a:extLst>
              <a:ext uri="{FF2B5EF4-FFF2-40B4-BE49-F238E27FC236}">
                <a16:creationId xmlns:a16="http://schemas.microsoft.com/office/drawing/2014/main" id="{450E3CB4-8408-F208-B4C0-02B5ACB65479}"/>
              </a:ext>
            </a:extLst>
          </p:cNvPr>
          <p:cNvSpPr txBox="1"/>
          <p:nvPr/>
        </p:nvSpPr>
        <p:spPr>
          <a:xfrm>
            <a:off x="6595544" y="224420"/>
            <a:ext cx="2232762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前期调研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9CFAB891-AAC6-F674-3507-E5E5464664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A9FA89DF-6449-BBE0-B9D4-46AABCC7596A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C4983DA6-1CBC-F655-BAF8-A68E4E906A88}"/>
              </a:ext>
            </a:extLst>
          </p:cNvPr>
          <p:cNvSpPr txBox="1"/>
          <p:nvPr/>
        </p:nvSpPr>
        <p:spPr>
          <a:xfrm>
            <a:off x="-510532" y="1238362"/>
            <a:ext cx="3146337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1.2 </a:t>
            </a:r>
            <a:r>
              <a:rPr lang="zh-CN" altLang="en-US" dirty="0"/>
              <a:t>推流方式</a:t>
            </a:r>
          </a:p>
        </p:txBody>
      </p:sp>
      <p:sp>
        <p:nvSpPr>
          <p:cNvPr id="32" name="学论网-www.xuelun.me">
            <a:extLst>
              <a:ext uri="{FF2B5EF4-FFF2-40B4-BE49-F238E27FC236}">
                <a16:creationId xmlns:a16="http://schemas.microsoft.com/office/drawing/2014/main" id="{238DB4AC-AF43-41E3-5DD5-4BBCDE8AC465}"/>
              </a:ext>
            </a:extLst>
          </p:cNvPr>
          <p:cNvSpPr txBox="1"/>
          <p:nvPr/>
        </p:nvSpPr>
        <p:spPr>
          <a:xfrm>
            <a:off x="144145" y="1756382"/>
            <a:ext cx="5951855" cy="254185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推流是一种将实时视频数据从一个源端（如摄像头、采集卡等）发送到一个或多个目标端（如服务器、云平台、移动设备等）的过程。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我们小组考虑初步使用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VLC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进行跨平台的远程投屏进行可行性与性能测试。具体的步骤如下：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RISCV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端需要产生视频流：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媒体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中选取流选项：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EDC0447-182E-CD5B-1338-69874EC8D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2740" y="4298232"/>
            <a:ext cx="2450976" cy="2395794"/>
          </a:xfrm>
          <a:prstGeom prst="rect">
            <a:avLst/>
          </a:prstGeom>
        </p:spPr>
      </p:pic>
      <p:sp>
        <p:nvSpPr>
          <p:cNvPr id="6" name="学论网-www.xuelun.me">
            <a:extLst>
              <a:ext uri="{FF2B5EF4-FFF2-40B4-BE49-F238E27FC236}">
                <a16:creationId xmlns:a16="http://schemas.microsoft.com/office/drawing/2014/main" id="{5AE890C8-76A3-02F0-DF88-53DFBE398F6D}"/>
              </a:ext>
            </a:extLst>
          </p:cNvPr>
          <p:cNvSpPr txBox="1"/>
          <p:nvPr/>
        </p:nvSpPr>
        <p:spPr>
          <a:xfrm>
            <a:off x="6241002" y="1408787"/>
            <a:ext cx="5806853" cy="69519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捕获设备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，捕获模式选择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桌面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，帧率输入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"30",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然后选择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串流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选项即可：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4AFB927-F15E-448C-ECEC-3540DAB739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8445" y="2574524"/>
            <a:ext cx="4814750" cy="378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309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C6B15-925D-9DC2-4829-D70B055D8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>
            <a:extLst>
              <a:ext uri="{FF2B5EF4-FFF2-40B4-BE49-F238E27FC236}">
                <a16:creationId xmlns:a16="http://schemas.microsoft.com/office/drawing/2014/main" id="{5A08883B-9CEE-5160-19C9-725B2663D199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43C3EC5-948C-8A84-CB6D-EC400B006C86}"/>
              </a:ext>
            </a:extLst>
          </p:cNvPr>
          <p:cNvSpPr/>
          <p:nvPr/>
        </p:nvSpPr>
        <p:spPr>
          <a:xfrm>
            <a:off x="3231850" y="0"/>
            <a:ext cx="8960150" cy="792000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>
            <a:extLst>
              <a:ext uri="{FF2B5EF4-FFF2-40B4-BE49-F238E27FC236}">
                <a16:creationId xmlns:a16="http://schemas.microsoft.com/office/drawing/2014/main" id="{39107007-85F4-1234-3EAE-1ECDCCEC2D73}"/>
              </a:ext>
            </a:extLst>
          </p:cNvPr>
          <p:cNvSpPr txBox="1"/>
          <p:nvPr/>
        </p:nvSpPr>
        <p:spPr>
          <a:xfrm>
            <a:off x="6595544" y="224420"/>
            <a:ext cx="2232762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前期调研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33BB069E-BA13-9472-ABD4-D5EFF4A76A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9253443-C8C4-3B74-3EFD-37BD3E4FF799}"/>
              </a:ext>
            </a:extLst>
          </p:cNvPr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753B32B3-32F0-DF6E-21B8-28FFBF4E84E1}"/>
              </a:ext>
            </a:extLst>
          </p:cNvPr>
          <p:cNvSpPr txBox="1"/>
          <p:nvPr/>
        </p:nvSpPr>
        <p:spPr>
          <a:xfrm>
            <a:off x="-510532" y="1238362"/>
            <a:ext cx="3146337" cy="373936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1.2 </a:t>
            </a:r>
            <a:r>
              <a:rPr lang="zh-CN" altLang="en-US" dirty="0"/>
              <a:t>推流方式</a:t>
            </a:r>
          </a:p>
        </p:txBody>
      </p:sp>
      <p:sp>
        <p:nvSpPr>
          <p:cNvPr id="32" name="学论网-www.xuelun.me">
            <a:extLst>
              <a:ext uri="{FF2B5EF4-FFF2-40B4-BE49-F238E27FC236}">
                <a16:creationId xmlns:a16="http://schemas.microsoft.com/office/drawing/2014/main" id="{70F1C8EF-B6FB-BB6D-F832-6BE547302719}"/>
              </a:ext>
            </a:extLst>
          </p:cNvPr>
          <p:cNvSpPr txBox="1"/>
          <p:nvPr/>
        </p:nvSpPr>
        <p:spPr>
          <a:xfrm>
            <a:off x="144145" y="2495076"/>
            <a:ext cx="5951855" cy="217251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选择传输协议为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"RTSP"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RTSP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推流端口默认为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8554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勾选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激活转码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，配置文件选择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"Video - H.264 + MP3(MP4)"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。这些部分比较简单按照程序指示进行即可。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生成的串流输出字符串，如图所示。在调用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VLC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库进行编程方式实现推流时可参考该字符串。此时我们点击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的话，立马就会开始推流。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CCA0F08-6223-0933-F47C-DB8F2BEB6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4511" y="2396970"/>
            <a:ext cx="5163189" cy="25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4682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Other"/>
  <p:tag name="MH_ORDER" val="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Other"/>
  <p:tag name="MH_ORDER" val="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Other"/>
  <p:tag name="MH_ORDER" val="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Other"/>
  <p:tag name="MH_ORDER" val="8"/>
</p:tagLst>
</file>

<file path=ppt/theme/theme1.xml><?xml version="1.0" encoding="utf-8"?>
<a:theme xmlns:a="http://schemas.openxmlformats.org/drawingml/2006/main" name="Office 主题​​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</TotalTime>
  <Words>2759</Words>
  <Application>Microsoft Office PowerPoint</Application>
  <PresentationFormat>宽屏</PresentationFormat>
  <Paragraphs>233</Paragraphs>
  <Slides>35</Slides>
  <Notes>35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2" baseType="lpstr">
      <vt:lpstr>Impact MT Std</vt:lpstr>
      <vt:lpstr>等线</vt:lpstr>
      <vt:lpstr>等线 Light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答辩-19</dc:title>
  <dc:creator>LP</dc:creator>
  <cp:lastModifiedBy>洧 高</cp:lastModifiedBy>
  <cp:revision>138</cp:revision>
  <dcterms:created xsi:type="dcterms:W3CDTF">2016-11-24T09:20:00Z</dcterms:created>
  <dcterms:modified xsi:type="dcterms:W3CDTF">2024-12-31T04:08:36Z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